
<file path=[Content_Types].xml><?xml version="1.0" encoding="utf-8"?>
<Types xmlns="http://schemas.openxmlformats.org/package/2006/content-types">
  <Default Extension="png" ContentType="image/png"/>
  <Default Extension="emf" ContentType="image/x-emf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</p:sldMasterIdLst>
  <p:notesMasterIdLst>
    <p:notesMasterId r:id="rId28"/>
  </p:notesMasterIdLst>
  <p:handoutMasterIdLst>
    <p:handoutMasterId r:id="rId29"/>
  </p:handoutMasterIdLst>
  <p:sldIdLst>
    <p:sldId id="977" r:id="rId2"/>
    <p:sldId id="1069" r:id="rId3"/>
    <p:sldId id="1070" r:id="rId4"/>
    <p:sldId id="1071" r:id="rId5"/>
    <p:sldId id="1072" r:id="rId6"/>
    <p:sldId id="1073" r:id="rId7"/>
    <p:sldId id="1094" r:id="rId8"/>
    <p:sldId id="1074" r:id="rId9"/>
    <p:sldId id="1075" r:id="rId10"/>
    <p:sldId id="1076" r:id="rId11"/>
    <p:sldId id="1077" r:id="rId12"/>
    <p:sldId id="1078" r:id="rId13"/>
    <p:sldId id="1079" r:id="rId14"/>
    <p:sldId id="1080" r:id="rId15"/>
    <p:sldId id="1081" r:id="rId16"/>
    <p:sldId id="1082" r:id="rId17"/>
    <p:sldId id="1083" r:id="rId18"/>
    <p:sldId id="1084" r:id="rId19"/>
    <p:sldId id="1085" r:id="rId20"/>
    <p:sldId id="1086" r:id="rId21"/>
    <p:sldId id="1087" r:id="rId22"/>
    <p:sldId id="1088" r:id="rId23"/>
    <p:sldId id="1089" r:id="rId24"/>
    <p:sldId id="1090" r:id="rId25"/>
    <p:sldId id="1091" r:id="rId26"/>
    <p:sldId id="1093" r:id="rId27"/>
  </p:sldIdLst>
  <p:sldSz cx="9144000" cy="6858000" type="screen4x3"/>
  <p:notesSz cx="7251700" cy="9537700"/>
  <p:kinsoku lang="ja-JP" invalStChars="、。，．・：；？！゛゜ヽヾゝゞ々ー’”）〕］｝〉》」』】°‰′″℃￠％ぁぃぅぇぉっゃゅょゎァィゥェォッャュョヮヵヶ!%),.:;?]}｡｣､･ｧｨｩｪｫｬｭｮｯｰﾞﾟ" invalEndChars="‘“（〔［｛〈《「『【￥＄$([\{｢￡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600" i="1" kern="1200">
        <a:solidFill>
          <a:schemeClr val="tx1"/>
        </a:solidFill>
        <a:latin typeface="Helvetica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1600" i="1" kern="1200">
        <a:solidFill>
          <a:schemeClr val="tx1"/>
        </a:solidFill>
        <a:latin typeface="Helvetica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1600" i="1" kern="1200">
        <a:solidFill>
          <a:schemeClr val="tx1"/>
        </a:solidFill>
        <a:latin typeface="Helvetica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1600" i="1" kern="1200">
        <a:solidFill>
          <a:schemeClr val="tx1"/>
        </a:solidFill>
        <a:latin typeface="Helvetica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1600" i="1" kern="1200">
        <a:solidFill>
          <a:schemeClr val="tx1"/>
        </a:solidFill>
        <a:latin typeface="Helvetica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600" i="1" kern="1200">
        <a:solidFill>
          <a:schemeClr val="tx1"/>
        </a:solidFill>
        <a:latin typeface="Helvetica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sz="1600" i="1" kern="1200">
        <a:solidFill>
          <a:schemeClr val="tx1"/>
        </a:solidFill>
        <a:latin typeface="Helvetica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sz="1600" i="1" kern="1200">
        <a:solidFill>
          <a:schemeClr val="tx1"/>
        </a:solidFill>
        <a:latin typeface="Helvetica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sz="1600" i="1" kern="1200">
        <a:solidFill>
          <a:schemeClr val="tx1"/>
        </a:solidFill>
        <a:latin typeface="Helvetica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CC0000"/>
    <a:srgbClr val="FEB68A"/>
    <a:srgbClr val="FFFF66"/>
    <a:srgbClr val="003399"/>
    <a:srgbClr val="008080"/>
    <a:srgbClr val="006666"/>
    <a:srgbClr val="0066FF"/>
    <a:srgbClr val="FFFF99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8600" autoAdjust="0"/>
    <p:restoredTop sz="86401" autoAdjust="0"/>
  </p:normalViewPr>
  <p:slideViewPr>
    <p:cSldViewPr>
      <p:cViewPr>
        <p:scale>
          <a:sx n="63" d="100"/>
          <a:sy n="63" d="100"/>
        </p:scale>
        <p:origin x="840" y="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9816"/>
    </p:cViewPr>
  </p:sorterViewPr>
  <p:notesViewPr>
    <p:cSldViewPr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3413" cy="454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745" tIns="45373" rIns="90745" bIns="45373" numCol="1" anchor="t" anchorCtr="0" compatLnSpc="1">
            <a:prstTxWarp prst="textNoShape">
              <a:avLst/>
            </a:prstTxWarp>
          </a:bodyPr>
          <a:lstStyle>
            <a:lvl1pPr defTabSz="908050">
              <a:defRPr sz="1200" i="0"/>
            </a:lvl1pPr>
          </a:lstStyle>
          <a:p>
            <a:endParaRPr lang="en-US" altLang="en-US"/>
          </a:p>
        </p:txBody>
      </p:sp>
      <p:sp>
        <p:nvSpPr>
          <p:cNvPr id="123904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79875" y="0"/>
            <a:ext cx="3171825" cy="454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745" tIns="45373" rIns="90745" bIns="45373" numCol="1" anchor="t" anchorCtr="0" compatLnSpc="1">
            <a:prstTxWarp prst="textNoShape">
              <a:avLst/>
            </a:prstTxWarp>
          </a:bodyPr>
          <a:lstStyle>
            <a:lvl1pPr algn="r" defTabSz="908050">
              <a:defRPr sz="1200" i="0"/>
            </a:lvl1pPr>
          </a:lstStyle>
          <a:p>
            <a:endParaRPr lang="en-US" altLang="en-US"/>
          </a:p>
        </p:txBody>
      </p:sp>
      <p:sp>
        <p:nvSpPr>
          <p:cNvPr id="123904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083675"/>
            <a:ext cx="3173413" cy="454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745" tIns="45373" rIns="90745" bIns="45373" numCol="1" anchor="b" anchorCtr="0" compatLnSpc="1">
            <a:prstTxWarp prst="textNoShape">
              <a:avLst/>
            </a:prstTxWarp>
          </a:bodyPr>
          <a:lstStyle>
            <a:lvl1pPr defTabSz="908050">
              <a:defRPr sz="1200" i="0"/>
            </a:lvl1pPr>
          </a:lstStyle>
          <a:p>
            <a:endParaRPr lang="en-US" altLang="en-US"/>
          </a:p>
        </p:txBody>
      </p:sp>
      <p:sp>
        <p:nvSpPr>
          <p:cNvPr id="123904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79875" y="9083675"/>
            <a:ext cx="3171825" cy="454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745" tIns="45373" rIns="90745" bIns="45373" numCol="1" anchor="b" anchorCtr="0" compatLnSpc="1">
            <a:prstTxWarp prst="textNoShape">
              <a:avLst/>
            </a:prstTxWarp>
          </a:bodyPr>
          <a:lstStyle>
            <a:lvl1pPr algn="r" defTabSz="908050">
              <a:defRPr sz="1200" i="0"/>
            </a:lvl1pPr>
          </a:lstStyle>
          <a:p>
            <a:fld id="{DFC6D6C9-5814-4948-A00D-F098AA97370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5423768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66788" y="4529138"/>
            <a:ext cx="5318125" cy="429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620" tIns="46478" rIns="94620" bIns="4647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2051" name="Rectangle 3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41425" y="715963"/>
            <a:ext cx="4768850" cy="3576637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xmlns="" val="1"/>
            </a:ext>
          </a:extLst>
        </p:spPr>
      </p:sp>
    </p:spTree>
    <p:extLst>
      <p:ext uri="{BB962C8B-B14F-4D97-AF65-F5344CB8AC3E}">
        <p14:creationId xmlns:p14="http://schemas.microsoft.com/office/powerpoint/2010/main" val="241846562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anose="02020603050405020304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anose="02020603050405020304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anose="02020603050405020304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anose="02020603050405020304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25206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94323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33796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88874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4790060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674024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304800"/>
            <a:ext cx="2209800" cy="5638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400" y="304800"/>
            <a:ext cx="6477000" cy="5638800"/>
          </a:xfrm>
        </p:spPr>
        <p:txBody>
          <a:bodyPr vert="eaVert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5452928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7780169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0083723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" y="1600200"/>
            <a:ext cx="4343400" cy="4343400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343400" cy="4343400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8278608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784513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5294999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45651143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94170011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93798550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1" y="6154220"/>
            <a:ext cx="9144000" cy="70378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7" name="Rectangle 33"/>
          <p:cNvSpPr>
            <a:spLocks noGrp="1" noChangeArrowheads="1"/>
          </p:cNvSpPr>
          <p:nvPr>
            <p:ph type="title"/>
          </p:nvPr>
        </p:nvSpPr>
        <p:spPr bwMode="auto">
          <a:xfrm>
            <a:off x="152400" y="304800"/>
            <a:ext cx="8839200" cy="1041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7" tIns="44450" rIns="90487" bIns="4445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 smtClean="0"/>
              <a:t>Click to edit Master title style</a:t>
            </a:r>
          </a:p>
        </p:txBody>
      </p:sp>
      <p:sp>
        <p:nvSpPr>
          <p:cNvPr id="1058" name="Rectangle 34"/>
          <p:cNvSpPr>
            <a:spLocks noGrp="1" noChangeArrowheads="1"/>
          </p:cNvSpPr>
          <p:nvPr>
            <p:ph type="body" idx="1"/>
          </p:nvPr>
        </p:nvSpPr>
        <p:spPr bwMode="auto">
          <a:xfrm>
            <a:off x="152400" y="1600200"/>
            <a:ext cx="8839200" cy="434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 smtClean="0"/>
              <a:t>Click to edit Master text styles</a:t>
            </a:r>
          </a:p>
          <a:p>
            <a:pPr lvl="1"/>
            <a:r>
              <a:rPr lang="en-US" altLang="en-US" dirty="0" smtClean="0"/>
              <a:t>Second level</a:t>
            </a:r>
          </a:p>
          <a:p>
            <a:pPr lvl="2"/>
            <a:r>
              <a:rPr lang="en-US" altLang="en-US" dirty="0" smtClean="0"/>
              <a:t>Third level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8067107" y="6336358"/>
            <a:ext cx="571500" cy="2794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3" t="4632" r="833" b="7972"/>
          <a:stretch/>
        </p:blipFill>
        <p:spPr>
          <a:xfrm>
            <a:off x="470780" y="6340068"/>
            <a:ext cx="2367912" cy="2756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/>
  <p:txStyles>
    <p:titleStyle>
      <a:lvl1pPr algn="ctr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3600" b="1" i="0" kern="1200">
          <a:solidFill>
            <a:srgbClr val="C00000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  <a:lvl2pPr algn="ctr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3600" b="1" i="1">
          <a:solidFill>
            <a:srgbClr val="000099"/>
          </a:solidFill>
          <a:latin typeface="Helvetica" panose="020B0604020202020204" pitchFamily="34" charset="0"/>
        </a:defRPr>
      </a:lvl2pPr>
      <a:lvl3pPr algn="ctr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3600" b="1" i="1">
          <a:solidFill>
            <a:srgbClr val="000099"/>
          </a:solidFill>
          <a:latin typeface="Helvetica" panose="020B0604020202020204" pitchFamily="34" charset="0"/>
        </a:defRPr>
      </a:lvl3pPr>
      <a:lvl4pPr algn="ctr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3600" b="1" i="1">
          <a:solidFill>
            <a:srgbClr val="000099"/>
          </a:solidFill>
          <a:latin typeface="Helvetica" panose="020B0604020202020204" pitchFamily="34" charset="0"/>
        </a:defRPr>
      </a:lvl4pPr>
      <a:lvl5pPr algn="ctr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3600" b="1" i="1">
          <a:solidFill>
            <a:srgbClr val="000099"/>
          </a:solidFill>
          <a:latin typeface="Helvetica" panose="020B0604020202020204" pitchFamily="34" charset="0"/>
        </a:defRPr>
      </a:lvl5pPr>
      <a:lvl6pPr marL="457200" algn="ctr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3600" b="1" i="1">
          <a:solidFill>
            <a:srgbClr val="000099"/>
          </a:solidFill>
          <a:latin typeface="Helvetica" panose="020B0604020202020204" pitchFamily="34" charset="0"/>
        </a:defRPr>
      </a:lvl6pPr>
      <a:lvl7pPr marL="914400" algn="ctr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3600" b="1" i="1">
          <a:solidFill>
            <a:srgbClr val="000099"/>
          </a:solidFill>
          <a:latin typeface="Helvetica" panose="020B0604020202020204" pitchFamily="34" charset="0"/>
        </a:defRPr>
      </a:lvl7pPr>
      <a:lvl8pPr marL="1371600" algn="ctr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3600" b="1" i="1">
          <a:solidFill>
            <a:srgbClr val="000099"/>
          </a:solidFill>
          <a:latin typeface="Helvetica" panose="020B0604020202020204" pitchFamily="34" charset="0"/>
        </a:defRPr>
      </a:lvl8pPr>
      <a:lvl9pPr marL="1828800" algn="ctr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3600" b="1" i="1">
          <a:solidFill>
            <a:srgbClr val="000099"/>
          </a:solidFill>
          <a:latin typeface="Helvetica" panose="020B0604020202020204" pitchFamily="34" charset="0"/>
        </a:defRPr>
      </a:lvl9pPr>
    </p:titleStyle>
    <p:bodyStyle>
      <a:lvl1pPr marL="342900" indent="-342900" algn="l" rtl="0" eaLnBrk="1" fontAlgn="base" hangingPunct="1">
        <a:lnSpc>
          <a:spcPct val="95000"/>
        </a:lnSpc>
        <a:spcBef>
          <a:spcPct val="20000"/>
        </a:spcBef>
        <a:spcAft>
          <a:spcPct val="0"/>
        </a:spcAft>
        <a:buClr>
          <a:schemeClr val="tx1"/>
        </a:buClr>
        <a:buSzPct val="100000"/>
        <a:buChar char="•"/>
        <a:defRPr sz="2800" b="1" kern="1200">
          <a:solidFill>
            <a:schemeClr val="bg2">
              <a:lumMod val="5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742950" indent="-285750" algn="l" rtl="0" eaLnBrk="1" fontAlgn="base" hangingPunct="1">
        <a:lnSpc>
          <a:spcPct val="95000"/>
        </a:lnSpc>
        <a:spcBef>
          <a:spcPct val="20000"/>
        </a:spcBef>
        <a:spcAft>
          <a:spcPct val="0"/>
        </a:spcAft>
        <a:buClr>
          <a:schemeClr val="tx1"/>
        </a:buClr>
        <a:buSzPct val="100000"/>
        <a:buChar char="•"/>
        <a:defRPr sz="2400" kern="1200">
          <a:solidFill>
            <a:schemeClr val="bg2">
              <a:lumMod val="5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rtl="0" eaLnBrk="1" fontAlgn="base" hangingPunct="1">
        <a:lnSpc>
          <a:spcPct val="95000"/>
        </a:lnSpc>
        <a:spcBef>
          <a:spcPct val="20000"/>
        </a:spcBef>
        <a:spcAft>
          <a:spcPct val="0"/>
        </a:spcAft>
        <a:buClr>
          <a:schemeClr val="tx1"/>
        </a:buClr>
        <a:buSzPct val="100000"/>
        <a:buChar char="•"/>
        <a:defRPr sz="2000" kern="1200">
          <a:solidFill>
            <a:schemeClr val="bg2">
              <a:lumMod val="5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Times" panose="02020603050405020304" pitchFamily="18" charset="0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Times" panose="0202060305040502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w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senselab.med.yale.edu/ModelDB/ShowModel.cshtml?model=136803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w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modeldb.yale.edu/" TargetMode="External"/><Relationship Id="rId2" Type="http://schemas.openxmlformats.org/officeDocument/2006/relationships/hyperlink" Target="http://www.neuron.yale.edu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" y="0"/>
            <a:ext cx="9144000" cy="70378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Placeholder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8" r="3550"/>
          <a:stretch/>
        </p:blipFill>
        <p:spPr>
          <a:xfrm>
            <a:off x="1" y="703779"/>
            <a:ext cx="9144000" cy="5450441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 bwMode="auto">
          <a:xfrm>
            <a:off x="457200" y="294180"/>
            <a:ext cx="8305800" cy="14932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7" tIns="44450" rIns="90487" bIns="44450" numCol="1" anchor="b" anchorCtr="0" compatLnSpc="1">
            <a:prstTxWarp prst="textNoShape">
              <a:avLst/>
            </a:prstTxWarp>
            <a:spAutoFit/>
          </a:bodyPr>
          <a:lstStyle>
            <a:lvl1pPr algn="ctr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6000" b="1" i="0" kern="1200">
                <a:solidFill>
                  <a:srgbClr val="C0000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algn="ctr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3600" b="1" i="1">
                <a:solidFill>
                  <a:srgbClr val="000099"/>
                </a:solidFill>
                <a:latin typeface="Helvetica" panose="020B0604020202020204" pitchFamily="34" charset="0"/>
              </a:defRPr>
            </a:lvl2pPr>
            <a:lvl3pPr algn="ctr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3600" b="1" i="1">
                <a:solidFill>
                  <a:srgbClr val="000099"/>
                </a:solidFill>
                <a:latin typeface="Helvetica" panose="020B0604020202020204" pitchFamily="34" charset="0"/>
              </a:defRPr>
            </a:lvl3pPr>
            <a:lvl4pPr algn="ctr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3600" b="1" i="1">
                <a:solidFill>
                  <a:srgbClr val="000099"/>
                </a:solidFill>
                <a:latin typeface="Helvetica" panose="020B0604020202020204" pitchFamily="34" charset="0"/>
              </a:defRPr>
            </a:lvl4pPr>
            <a:lvl5pPr algn="ctr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3600" b="1" i="1">
                <a:solidFill>
                  <a:srgbClr val="000099"/>
                </a:solidFill>
                <a:latin typeface="Helvetica" panose="020B0604020202020204" pitchFamily="34" charset="0"/>
              </a:defRPr>
            </a:lvl5pPr>
            <a:lvl6pPr marL="457200" algn="ctr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3600" b="1" i="1">
                <a:solidFill>
                  <a:srgbClr val="000099"/>
                </a:solidFill>
                <a:latin typeface="Helvetica" panose="020B0604020202020204" pitchFamily="34" charset="0"/>
              </a:defRPr>
            </a:lvl6pPr>
            <a:lvl7pPr marL="914400" algn="ctr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3600" b="1" i="1">
                <a:solidFill>
                  <a:srgbClr val="000099"/>
                </a:solidFill>
                <a:latin typeface="Helvetica" panose="020B0604020202020204" pitchFamily="34" charset="0"/>
              </a:defRPr>
            </a:lvl7pPr>
            <a:lvl8pPr marL="1371600" algn="ctr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3600" b="1" i="1">
                <a:solidFill>
                  <a:srgbClr val="000099"/>
                </a:solidFill>
                <a:latin typeface="Helvetica" panose="020B0604020202020204" pitchFamily="34" charset="0"/>
              </a:defRPr>
            </a:lvl8pPr>
            <a:lvl9pPr marL="1828800" algn="ctr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3600" b="1" i="1">
                <a:solidFill>
                  <a:srgbClr val="000099"/>
                </a:solidFill>
                <a:latin typeface="Helvetica" panose="020B0604020202020204" pitchFamily="34" charset="0"/>
              </a:defRPr>
            </a:lvl9pPr>
          </a:lstStyle>
          <a:p>
            <a:r>
              <a:rPr lang="en-US" sz="3200" b="0" dirty="0">
                <a:solidFill>
                  <a:schemeClr val="bg1"/>
                </a:solidFill>
                <a:latin typeface="Arial"/>
                <a:cs typeface="Arial"/>
              </a:rPr>
              <a:t>Performance Analysis of Computational Neuroscience Software NEURON on Knights Corner Many Core </a:t>
            </a:r>
            <a:r>
              <a:rPr lang="en-US" sz="3200" b="0" dirty="0" smtClean="0">
                <a:solidFill>
                  <a:schemeClr val="bg1"/>
                </a:solidFill>
                <a:latin typeface="Arial"/>
                <a:cs typeface="Arial"/>
              </a:rPr>
              <a:t>Processors </a:t>
            </a:r>
            <a:endParaRPr lang="en-US" sz="3200" b="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1828800" y="1723361"/>
            <a:ext cx="7010400" cy="14347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7" tIns="44450" rIns="90487" bIns="44450" numCol="1" anchor="b" anchorCtr="0" compatLnSpc="1">
            <a:prstTxWarp prst="textNoShape">
              <a:avLst/>
            </a:prstTxWarp>
            <a:spAutoFit/>
          </a:bodyPr>
          <a:lstStyle>
            <a:lvl1pPr algn="ctr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6000" b="1" i="0" kern="1200">
                <a:solidFill>
                  <a:srgbClr val="C0000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algn="ctr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3600" b="1" i="1">
                <a:solidFill>
                  <a:srgbClr val="000099"/>
                </a:solidFill>
                <a:latin typeface="Helvetica" panose="020B0604020202020204" pitchFamily="34" charset="0"/>
              </a:defRPr>
            </a:lvl2pPr>
            <a:lvl3pPr algn="ctr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3600" b="1" i="1">
                <a:solidFill>
                  <a:srgbClr val="000099"/>
                </a:solidFill>
                <a:latin typeface="Helvetica" panose="020B0604020202020204" pitchFamily="34" charset="0"/>
              </a:defRPr>
            </a:lvl3pPr>
            <a:lvl4pPr algn="ctr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3600" b="1" i="1">
                <a:solidFill>
                  <a:srgbClr val="000099"/>
                </a:solidFill>
                <a:latin typeface="Helvetica" panose="020B0604020202020204" pitchFamily="34" charset="0"/>
              </a:defRPr>
            </a:lvl4pPr>
            <a:lvl5pPr algn="ctr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3600" b="1" i="1">
                <a:solidFill>
                  <a:srgbClr val="000099"/>
                </a:solidFill>
                <a:latin typeface="Helvetica" panose="020B0604020202020204" pitchFamily="34" charset="0"/>
              </a:defRPr>
            </a:lvl5pPr>
            <a:lvl6pPr marL="457200" algn="ctr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3600" b="1" i="1">
                <a:solidFill>
                  <a:srgbClr val="000099"/>
                </a:solidFill>
                <a:latin typeface="Helvetica" panose="020B0604020202020204" pitchFamily="34" charset="0"/>
              </a:defRPr>
            </a:lvl6pPr>
            <a:lvl7pPr marL="914400" algn="ctr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3600" b="1" i="1">
                <a:solidFill>
                  <a:srgbClr val="000099"/>
                </a:solidFill>
                <a:latin typeface="Helvetica" panose="020B0604020202020204" pitchFamily="34" charset="0"/>
              </a:defRPr>
            </a:lvl7pPr>
            <a:lvl8pPr marL="1371600" algn="ctr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3600" b="1" i="1">
                <a:solidFill>
                  <a:srgbClr val="000099"/>
                </a:solidFill>
                <a:latin typeface="Helvetica" panose="020B0604020202020204" pitchFamily="34" charset="0"/>
              </a:defRPr>
            </a:lvl8pPr>
            <a:lvl9pPr marL="1828800" algn="ctr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3600" b="1" i="1">
                <a:solidFill>
                  <a:srgbClr val="000099"/>
                </a:solidFill>
                <a:latin typeface="Helvetica" panose="020B0604020202020204" pitchFamily="34" charset="0"/>
              </a:defRPr>
            </a:lvl9pPr>
          </a:lstStyle>
          <a:p>
            <a:r>
              <a:rPr lang="en-US" sz="2000" b="0" baseline="30000" dirty="0" smtClean="0">
                <a:solidFill>
                  <a:prstClr val="white"/>
                </a:solidFill>
                <a:latin typeface="Arial"/>
                <a:cs typeface="Arial"/>
              </a:rPr>
              <a:t>1</a:t>
            </a:r>
            <a:r>
              <a:rPr lang="en-US" sz="1800" b="0" dirty="0" smtClean="0">
                <a:solidFill>
                  <a:prstClr val="white"/>
                </a:solidFill>
                <a:latin typeface="Arial"/>
                <a:cs typeface="Arial"/>
              </a:rPr>
              <a:t>Pramod S. </a:t>
            </a:r>
            <a:r>
              <a:rPr lang="en-US" sz="1800" b="0" dirty="0" err="1" smtClean="0">
                <a:solidFill>
                  <a:prstClr val="white"/>
                </a:solidFill>
                <a:latin typeface="Arial"/>
                <a:cs typeface="Arial"/>
              </a:rPr>
              <a:t>Kumbhar</a:t>
            </a:r>
            <a:r>
              <a:rPr lang="en-US" sz="1800" b="0" dirty="0" smtClean="0">
                <a:solidFill>
                  <a:prstClr val="white"/>
                </a:solidFill>
                <a:latin typeface="Arial"/>
                <a:cs typeface="Arial"/>
              </a:rPr>
              <a:t>, </a:t>
            </a:r>
            <a:r>
              <a:rPr lang="en-US" sz="1800" b="0" baseline="30000" dirty="0" smtClean="0">
                <a:solidFill>
                  <a:prstClr val="white"/>
                </a:solidFill>
                <a:latin typeface="Arial"/>
                <a:cs typeface="Arial"/>
              </a:rPr>
              <a:t>2</a:t>
            </a:r>
            <a:r>
              <a:rPr lang="en-US" sz="1800" b="0" dirty="0" smtClean="0">
                <a:solidFill>
                  <a:prstClr val="white"/>
                </a:solidFill>
                <a:latin typeface="Arial"/>
                <a:cs typeface="Arial"/>
              </a:rPr>
              <a:t>Subhashini Sivagnanam, </a:t>
            </a:r>
            <a:r>
              <a:rPr lang="en-US" sz="1800" b="0" baseline="30000" dirty="0" smtClean="0">
                <a:solidFill>
                  <a:prstClr val="white"/>
                </a:solidFill>
                <a:latin typeface="Arial"/>
                <a:cs typeface="Arial"/>
              </a:rPr>
              <a:t>2</a:t>
            </a:r>
            <a:r>
              <a:rPr lang="en-US" sz="1800" b="0" dirty="0" smtClean="0">
                <a:solidFill>
                  <a:prstClr val="white"/>
                </a:solidFill>
                <a:latin typeface="Arial"/>
                <a:cs typeface="Arial"/>
              </a:rPr>
              <a:t>Kenneth Yoshimoto, </a:t>
            </a:r>
            <a:r>
              <a:rPr lang="en-US" sz="1800" b="0" baseline="30000" dirty="0" smtClean="0">
                <a:solidFill>
                  <a:prstClr val="white"/>
                </a:solidFill>
                <a:latin typeface="Arial"/>
                <a:cs typeface="Arial"/>
              </a:rPr>
              <a:t>3</a:t>
            </a:r>
            <a:r>
              <a:rPr lang="en-US" sz="1800" b="0" dirty="0" smtClean="0">
                <a:solidFill>
                  <a:prstClr val="white"/>
                </a:solidFill>
                <a:latin typeface="Arial"/>
                <a:cs typeface="Arial"/>
              </a:rPr>
              <a:t>Michael Hines, </a:t>
            </a:r>
            <a:r>
              <a:rPr lang="en-US" sz="1800" b="0" baseline="30000" dirty="0" smtClean="0">
                <a:solidFill>
                  <a:prstClr val="white"/>
                </a:solidFill>
                <a:latin typeface="Arial"/>
                <a:cs typeface="Arial"/>
              </a:rPr>
              <a:t>3</a:t>
            </a:r>
            <a:r>
              <a:rPr lang="en-US" sz="1800" b="0" dirty="0" smtClean="0">
                <a:solidFill>
                  <a:prstClr val="white"/>
                </a:solidFill>
                <a:latin typeface="Arial"/>
                <a:cs typeface="Arial"/>
              </a:rPr>
              <a:t>Ted Carnevale, </a:t>
            </a:r>
            <a:r>
              <a:rPr lang="en-US" sz="1800" b="0" baseline="30000" dirty="0" smtClean="0">
                <a:solidFill>
                  <a:prstClr val="white"/>
                </a:solidFill>
                <a:latin typeface="Arial"/>
                <a:cs typeface="Arial"/>
              </a:rPr>
              <a:t>2</a:t>
            </a:r>
            <a:r>
              <a:rPr lang="en-US" sz="1800" b="0" dirty="0" smtClean="0">
                <a:solidFill>
                  <a:prstClr val="white"/>
                </a:solidFill>
                <a:latin typeface="Arial"/>
                <a:cs typeface="Arial"/>
              </a:rPr>
              <a:t>Amit Majumdar</a:t>
            </a:r>
          </a:p>
          <a:p>
            <a:r>
              <a:rPr lang="en-US" sz="1800" b="0" dirty="0" smtClean="0">
                <a:solidFill>
                  <a:prstClr val="white"/>
                </a:solidFill>
                <a:latin typeface="Arial"/>
                <a:cs typeface="Arial"/>
              </a:rPr>
              <a:t>1 </a:t>
            </a:r>
            <a:r>
              <a:rPr lang="fr-FR" sz="1800" b="0" dirty="0">
                <a:solidFill>
                  <a:prstClr val="white"/>
                </a:solidFill>
                <a:latin typeface="Arial"/>
                <a:cs typeface="Arial"/>
              </a:rPr>
              <a:t>Ecole Polytechnique Fédérale de Lausanne (EPFL</a:t>
            </a:r>
            <a:r>
              <a:rPr lang="fr-FR" sz="1800" b="0" dirty="0" smtClean="0">
                <a:solidFill>
                  <a:prstClr val="white"/>
                </a:solidFill>
                <a:latin typeface="Arial"/>
                <a:cs typeface="Arial"/>
              </a:rPr>
              <a:t>)</a:t>
            </a:r>
            <a:endParaRPr lang="en-US" sz="1800" b="0" dirty="0" smtClean="0">
              <a:solidFill>
                <a:prstClr val="white"/>
              </a:solidFill>
              <a:latin typeface="Arial"/>
              <a:cs typeface="Arial"/>
            </a:endParaRPr>
          </a:p>
          <a:p>
            <a:r>
              <a:rPr lang="en-US" sz="1800" b="0" dirty="0" smtClean="0">
                <a:solidFill>
                  <a:prstClr val="white"/>
                </a:solidFill>
                <a:latin typeface="Arial"/>
                <a:cs typeface="Arial"/>
              </a:rPr>
              <a:t>2 San Diego Supercomputer Center</a:t>
            </a:r>
          </a:p>
          <a:p>
            <a:r>
              <a:rPr lang="en-US" sz="1800" b="0" dirty="0" smtClean="0">
                <a:solidFill>
                  <a:prstClr val="white"/>
                </a:solidFill>
                <a:latin typeface="Arial"/>
                <a:cs typeface="Arial"/>
              </a:rPr>
              <a:t>3 Yale University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 bwMode="auto">
          <a:xfrm>
            <a:off x="2895600" y="5664704"/>
            <a:ext cx="5638800" cy="3529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7" tIns="44450" rIns="90487" bIns="44450" numCol="1" anchor="b" anchorCtr="0" compatLnSpc="1">
            <a:prstTxWarp prst="textNoShape">
              <a:avLst/>
            </a:prstTxWarp>
            <a:spAutoFit/>
          </a:bodyPr>
          <a:lstStyle>
            <a:lvl1pPr algn="ctr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6000" b="1" i="0" kern="1200">
                <a:solidFill>
                  <a:srgbClr val="C0000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algn="ctr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3600" b="1" i="1">
                <a:solidFill>
                  <a:srgbClr val="000099"/>
                </a:solidFill>
                <a:latin typeface="Helvetica" panose="020B0604020202020204" pitchFamily="34" charset="0"/>
              </a:defRPr>
            </a:lvl2pPr>
            <a:lvl3pPr algn="ctr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3600" b="1" i="1">
                <a:solidFill>
                  <a:srgbClr val="000099"/>
                </a:solidFill>
                <a:latin typeface="Helvetica" panose="020B0604020202020204" pitchFamily="34" charset="0"/>
              </a:defRPr>
            </a:lvl3pPr>
            <a:lvl4pPr algn="ctr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3600" b="1" i="1">
                <a:solidFill>
                  <a:srgbClr val="000099"/>
                </a:solidFill>
                <a:latin typeface="Helvetica" panose="020B0604020202020204" pitchFamily="34" charset="0"/>
              </a:defRPr>
            </a:lvl4pPr>
            <a:lvl5pPr algn="ctr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3600" b="1" i="1">
                <a:solidFill>
                  <a:srgbClr val="000099"/>
                </a:solidFill>
                <a:latin typeface="Helvetica" panose="020B0604020202020204" pitchFamily="34" charset="0"/>
              </a:defRPr>
            </a:lvl5pPr>
            <a:lvl6pPr marL="457200" algn="ctr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3600" b="1" i="1">
                <a:solidFill>
                  <a:srgbClr val="000099"/>
                </a:solidFill>
                <a:latin typeface="Helvetica" panose="020B0604020202020204" pitchFamily="34" charset="0"/>
              </a:defRPr>
            </a:lvl6pPr>
            <a:lvl7pPr marL="914400" algn="ctr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3600" b="1" i="1">
                <a:solidFill>
                  <a:srgbClr val="000099"/>
                </a:solidFill>
                <a:latin typeface="Helvetica" panose="020B0604020202020204" pitchFamily="34" charset="0"/>
              </a:defRPr>
            </a:lvl7pPr>
            <a:lvl8pPr marL="1371600" algn="ctr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3600" b="1" i="1">
                <a:solidFill>
                  <a:srgbClr val="000099"/>
                </a:solidFill>
                <a:latin typeface="Helvetica" panose="020B0604020202020204" pitchFamily="34" charset="0"/>
              </a:defRPr>
            </a:lvl8pPr>
            <a:lvl9pPr marL="1828800" algn="ctr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3600" b="1" i="1">
                <a:solidFill>
                  <a:srgbClr val="000099"/>
                </a:solidFill>
                <a:latin typeface="Helvetica" panose="020B0604020202020204" pitchFamily="34" charset="0"/>
              </a:defRPr>
            </a:lvl9pPr>
          </a:lstStyle>
          <a:p>
            <a:r>
              <a:rPr lang="en-US" sz="1800" b="0" dirty="0" smtClean="0">
                <a:solidFill>
                  <a:prstClr val="white"/>
                </a:solidFill>
                <a:latin typeface="Arial"/>
                <a:cs typeface="Arial"/>
              </a:rPr>
              <a:t>SCEC2018, Delhi, Dec 13-14, 2018</a:t>
            </a:r>
            <a:endParaRPr lang="en-US" sz="1800" b="0" dirty="0">
              <a:solidFill>
                <a:prstClr val="white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9134535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3331" y="533400"/>
            <a:ext cx="6629400" cy="35970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Broader Impact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8031" y="1143000"/>
            <a:ext cx="7124700" cy="4332195"/>
          </a:xfrm>
        </p:spPr>
        <p:txBody>
          <a:bodyPr/>
          <a:lstStyle/>
          <a:p>
            <a:r>
              <a:rPr lang="en-US" sz="1500" dirty="0"/>
              <a:t>Design of electrodes and simulation protocols used in deep brain or spinal cord simulation for treatment of </a:t>
            </a:r>
          </a:p>
          <a:p>
            <a:pPr lvl="1"/>
            <a:r>
              <a:rPr lang="en-US" sz="1350" dirty="0"/>
              <a:t>Parkinsonism and other movement disorders</a:t>
            </a:r>
          </a:p>
          <a:p>
            <a:pPr lvl="1"/>
            <a:r>
              <a:rPr lang="en-US" sz="1350" dirty="0"/>
              <a:t>Severe chronic pain</a:t>
            </a:r>
          </a:p>
          <a:p>
            <a:pPr lvl="1"/>
            <a:r>
              <a:rPr lang="en-US" sz="1350" dirty="0"/>
              <a:t>Sensory and motor prosthesis e.g. cochlear implants, retinal simulation, restoration of function of paralyzed </a:t>
            </a:r>
            <a:r>
              <a:rPr lang="en-US" sz="1350" dirty="0" smtClean="0"/>
              <a:t>limbs</a:t>
            </a:r>
          </a:p>
          <a:p>
            <a:pPr lvl="1"/>
            <a:endParaRPr lang="en-US" sz="1350" dirty="0"/>
          </a:p>
          <a:p>
            <a:r>
              <a:rPr lang="en-US" sz="1500" dirty="0"/>
              <a:t>Design of electrodes and development of recording and analysis methods of </a:t>
            </a:r>
            <a:r>
              <a:rPr lang="en-US" sz="1500" dirty="0" err="1"/>
              <a:t>multielectrode</a:t>
            </a:r>
            <a:r>
              <a:rPr lang="en-US" sz="1500" dirty="0"/>
              <a:t> recording for the purpose of</a:t>
            </a:r>
          </a:p>
          <a:p>
            <a:pPr lvl="1"/>
            <a:r>
              <a:rPr lang="en-US" sz="1350" dirty="0"/>
              <a:t>Restoration of function of paralyzed limbs</a:t>
            </a:r>
          </a:p>
          <a:p>
            <a:pPr lvl="1"/>
            <a:r>
              <a:rPr lang="en-US" sz="1350" dirty="0"/>
              <a:t>Direct brain-machine </a:t>
            </a:r>
            <a:r>
              <a:rPr lang="en-US" sz="1350" dirty="0" smtClean="0"/>
              <a:t>interfacing</a:t>
            </a:r>
          </a:p>
          <a:p>
            <a:pPr lvl="1"/>
            <a:endParaRPr lang="en-US" sz="1350" dirty="0"/>
          </a:p>
          <a:p>
            <a:r>
              <a:rPr lang="en-US" sz="1500" dirty="0"/>
              <a:t>Analysis of cellular mechanism underlying and evaluation of pharmacological methods for neurological disorders</a:t>
            </a:r>
          </a:p>
          <a:p>
            <a:r>
              <a:rPr lang="en-US" sz="1500" dirty="0"/>
              <a:t>Research on mechanisms involved in progression of neurodegenerative disorders such as Alzheimer’s disease</a:t>
            </a:r>
          </a:p>
          <a:p>
            <a:r>
              <a:rPr lang="en-US" sz="1500" dirty="0"/>
              <a:t>Preclinical evaluation of potential psychotherapeutic drugs</a:t>
            </a:r>
          </a:p>
        </p:txBody>
      </p:sp>
    </p:spTree>
    <p:extLst>
      <p:ext uri="{BB962C8B-B14F-4D97-AF65-F5344CB8AC3E}">
        <p14:creationId xmlns:p14="http://schemas.microsoft.com/office/powerpoint/2010/main" val="210065968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lum bright="-50000"/>
            <a:alphaModFix/>
          </a:blip>
          <a:srcRect/>
          <a:stretch>
            <a:fillRect/>
          </a:stretch>
        </p:blipFill>
        <p:spPr>
          <a:xfrm>
            <a:off x="1257301" y="381000"/>
            <a:ext cx="2529509" cy="1240226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4251683" y="838200"/>
            <a:ext cx="2339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/>
              <a:t>Each branch of a cell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9481" y="1905000"/>
            <a:ext cx="2715867" cy="176531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184540" y="2209800"/>
            <a:ext cx="33265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/>
              <a:t>is represented by one or more </a:t>
            </a:r>
          </a:p>
          <a:p>
            <a:pPr algn="l"/>
            <a:r>
              <a:rPr lang="en-US" sz="1800" dirty="0"/>
              <a:t>compartments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344663" y="3510997"/>
            <a:ext cx="395492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/>
              <a:t>Each compartment is described</a:t>
            </a:r>
            <a:br>
              <a:rPr lang="en-US" sz="1800" dirty="0"/>
            </a:br>
            <a:r>
              <a:rPr lang="en-US" sz="1800" dirty="0"/>
              <a:t>by a family of differential </a:t>
            </a:r>
            <a:r>
              <a:rPr lang="en-US" sz="1800" dirty="0" err="1"/>
              <a:t>eqs</a:t>
            </a:r>
            <a:r>
              <a:rPr lang="en-US" sz="1800" dirty="0"/>
              <a:t>. </a:t>
            </a:r>
            <a:br>
              <a:rPr lang="en-US" sz="1800" dirty="0"/>
            </a:br>
            <a:r>
              <a:rPr lang="en-US" sz="1800" dirty="0"/>
              <a:t>Each compartment’s net ionic </a:t>
            </a:r>
            <a:br>
              <a:rPr lang="en-US" sz="1800" dirty="0"/>
            </a:br>
            <a:r>
              <a:rPr lang="en-US" sz="1800" dirty="0"/>
              <a:t>current </a:t>
            </a:r>
            <a:r>
              <a:rPr lang="en-US" sz="1800" dirty="0" err="1"/>
              <a:t>i</a:t>
            </a:r>
            <a:r>
              <a:rPr lang="en-US" sz="1800" baseline="-25000" dirty="0" err="1"/>
              <a:t>ionj</a:t>
            </a:r>
            <a:r>
              <a:rPr lang="en-US" sz="1800" baseline="-25000" dirty="0"/>
              <a:t> </a:t>
            </a:r>
            <a:r>
              <a:rPr lang="en-US" sz="1800" dirty="0"/>
              <a:t>is the sum of one or</a:t>
            </a:r>
            <a:br>
              <a:rPr lang="en-US" sz="1800" dirty="0"/>
            </a:br>
            <a:r>
              <a:rPr lang="en-US" sz="1800" dirty="0"/>
              <a:t>more currents that may themselves</a:t>
            </a:r>
            <a:br>
              <a:rPr lang="en-US" sz="1800" dirty="0"/>
            </a:br>
            <a:r>
              <a:rPr lang="en-US" sz="1800" dirty="0"/>
              <a:t>be governed by one or more diff </a:t>
            </a:r>
            <a:r>
              <a:rPr lang="en-US" sz="1800" dirty="0" err="1"/>
              <a:t>eqs</a:t>
            </a:r>
            <a:r>
              <a:rPr lang="en-US" sz="1800" dirty="0"/>
              <a:t>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62000" y="5276602"/>
            <a:ext cx="6841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dirty="0"/>
              <a:t>A single cell may be represented by  many 1000s of diff </a:t>
            </a:r>
            <a:r>
              <a:rPr lang="en-US" sz="1800" dirty="0" err="1"/>
              <a:t>eqs</a:t>
            </a:r>
            <a:r>
              <a:rPr lang="en-US" sz="1800" dirty="0"/>
              <a:t>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200" y="4038600"/>
            <a:ext cx="2831752" cy="832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73218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Parallel simulation with NEURON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Parallel simulation of cells and networks may use combination of</a:t>
            </a:r>
          </a:p>
          <a:p>
            <a:pPr lvl="1"/>
            <a:r>
              <a:rPr lang="en-US" dirty="0" smtClean="0"/>
              <a:t>Multithreaded execution</a:t>
            </a:r>
          </a:p>
          <a:p>
            <a:pPr lvl="1"/>
            <a:r>
              <a:rPr lang="en-US" dirty="0" smtClean="0"/>
              <a:t>Bulletin-board-style execution for embarrassing parallel problems</a:t>
            </a:r>
          </a:p>
          <a:p>
            <a:pPr lvl="1"/>
            <a:r>
              <a:rPr lang="en-US" dirty="0" smtClean="0"/>
              <a:t>Execution of a model that is distributed over multiple hosts</a:t>
            </a:r>
          </a:p>
          <a:p>
            <a:endParaRPr lang="en-US" dirty="0" smtClean="0"/>
          </a:p>
          <a:p>
            <a:r>
              <a:rPr lang="en-US" dirty="0" smtClean="0"/>
              <a:t>Complex model cells can be split and distributed over multiple hosts for balance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873515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3204" y="4267654"/>
            <a:ext cx="1714500" cy="1143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Porting to Xeon processors and MIC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346200"/>
            <a:ext cx="7315200" cy="4140200"/>
          </a:xfrm>
        </p:spPr>
        <p:txBody>
          <a:bodyPr/>
          <a:lstStyle/>
          <a:p>
            <a:r>
              <a:rPr lang="en-US" sz="1800" dirty="0"/>
              <a:t>Ported to </a:t>
            </a:r>
          </a:p>
          <a:p>
            <a:pPr lvl="1"/>
            <a:r>
              <a:rPr lang="en-US" sz="1500" b="1" dirty="0" err="1"/>
              <a:t>SandyBridge</a:t>
            </a:r>
            <a:r>
              <a:rPr lang="en-US" sz="1500" b="1" dirty="0"/>
              <a:t> and MIC (</a:t>
            </a:r>
            <a:r>
              <a:rPr lang="en-US" sz="1500" b="1" dirty="0">
                <a:solidFill>
                  <a:srgbClr val="FF0000"/>
                </a:solidFill>
              </a:rPr>
              <a:t>TACC’s </a:t>
            </a:r>
            <a:r>
              <a:rPr lang="en-US" sz="1500" b="1" dirty="0" smtClean="0">
                <a:solidFill>
                  <a:srgbClr val="FF0000"/>
                </a:solidFill>
              </a:rPr>
              <a:t>Stampede1 </a:t>
            </a:r>
            <a:r>
              <a:rPr lang="en-US" sz="1500" b="1" dirty="0">
                <a:solidFill>
                  <a:srgbClr val="FF0000"/>
                </a:solidFill>
              </a:rPr>
              <a:t>machine</a:t>
            </a:r>
            <a:r>
              <a:rPr lang="en-US" sz="1500" b="1" dirty="0"/>
              <a:t>) </a:t>
            </a:r>
          </a:p>
          <a:p>
            <a:pPr lvl="2"/>
            <a:r>
              <a:rPr lang="en-US" sz="1200" dirty="0"/>
              <a:t>Dual socket, two 8 cores/socket Xeon E5-2680 processors, 2.7 GHz; 32 GB/node; </a:t>
            </a:r>
          </a:p>
          <a:p>
            <a:pPr lvl="2"/>
            <a:r>
              <a:rPr lang="en-US" sz="1200" dirty="0"/>
              <a:t>Xeon Phi SE10P Coprocessors, 61 cores 1.1 GHz cores with 8 GB memory</a:t>
            </a:r>
          </a:p>
          <a:p>
            <a:pPr lvl="1"/>
            <a:r>
              <a:rPr lang="en-US" sz="1500" b="1" dirty="0" err="1"/>
              <a:t>SandyBridge</a:t>
            </a:r>
            <a:r>
              <a:rPr lang="en-US" sz="1500" b="1" dirty="0"/>
              <a:t> and MIC (</a:t>
            </a:r>
            <a:r>
              <a:rPr lang="en-US" sz="1500" b="1" dirty="0" err="1">
                <a:solidFill>
                  <a:srgbClr val="FF0000"/>
                </a:solidFill>
              </a:rPr>
              <a:t>Juelich</a:t>
            </a:r>
            <a:r>
              <a:rPr lang="en-US" sz="1500" b="1" dirty="0">
                <a:solidFill>
                  <a:srgbClr val="FF0000"/>
                </a:solidFill>
              </a:rPr>
              <a:t> Supercomputer Center MIC cluster</a:t>
            </a:r>
            <a:r>
              <a:rPr lang="en-US" sz="1500" b="1" dirty="0"/>
              <a:t>)</a:t>
            </a:r>
          </a:p>
          <a:p>
            <a:pPr lvl="2"/>
            <a:r>
              <a:rPr lang="en-US" sz="1200" dirty="0"/>
              <a:t>Dual socket, two 8 cores/socket </a:t>
            </a:r>
            <a:r>
              <a:rPr lang="en-US" sz="1200" dirty="0" err="1"/>
              <a:t>SandyBridge</a:t>
            </a:r>
            <a:r>
              <a:rPr lang="en-US" sz="1200" dirty="0"/>
              <a:t> processors, 2.6 </a:t>
            </a:r>
            <a:r>
              <a:rPr lang="en-US" sz="1200" dirty="0" err="1"/>
              <a:t>Ghz</a:t>
            </a:r>
            <a:r>
              <a:rPr lang="en-US" sz="1200" dirty="0"/>
              <a:t>; 16 GB/node</a:t>
            </a:r>
          </a:p>
          <a:p>
            <a:pPr lvl="2"/>
            <a:r>
              <a:rPr lang="en-US" sz="1200" dirty="0"/>
              <a:t>Xeon Phi Coprocessors, 61 cores 1.23 GHz cores with 16 GB memory</a:t>
            </a:r>
          </a:p>
          <a:p>
            <a:pPr lvl="1"/>
            <a:r>
              <a:rPr lang="en-US" sz="1500" b="1" dirty="0" err="1"/>
              <a:t>Haswell</a:t>
            </a:r>
            <a:r>
              <a:rPr lang="en-US" sz="1500" b="1" dirty="0"/>
              <a:t> (</a:t>
            </a:r>
            <a:r>
              <a:rPr lang="en-US" sz="1500" b="1" dirty="0">
                <a:solidFill>
                  <a:srgbClr val="FF0000"/>
                </a:solidFill>
              </a:rPr>
              <a:t>SDSC’s Comet machine</a:t>
            </a:r>
            <a:r>
              <a:rPr lang="en-US" sz="1500" b="1" dirty="0"/>
              <a:t>)</a:t>
            </a:r>
          </a:p>
          <a:p>
            <a:pPr lvl="2"/>
            <a:r>
              <a:rPr lang="en-US" sz="1200" dirty="0"/>
              <a:t>Dual socket, two 12 cores/socket E5-2680v3 processors, 2.5 GHz; 128 GB/node</a:t>
            </a:r>
          </a:p>
          <a:p>
            <a:endParaRPr lang="en-US" sz="1800" dirty="0"/>
          </a:p>
          <a:p>
            <a:r>
              <a:rPr lang="en-US" sz="1800" dirty="0"/>
              <a:t>Timing and profiling </a:t>
            </a:r>
            <a:r>
              <a:rPr lang="en-US" sz="1800" dirty="0" smtClean="0"/>
              <a:t>results </a:t>
            </a:r>
            <a:r>
              <a:rPr lang="en-US" sz="1800" dirty="0"/>
              <a:t>on Xeons and MICs</a:t>
            </a:r>
          </a:p>
        </p:txBody>
      </p:sp>
    </p:spTree>
    <p:extLst>
      <p:ext uri="{BB962C8B-B14F-4D97-AF65-F5344CB8AC3E}">
        <p14:creationId xmlns:p14="http://schemas.microsoft.com/office/powerpoint/2010/main" val="389231019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6771" y="480599"/>
            <a:ext cx="6629400" cy="561975"/>
          </a:xfrm>
        </p:spPr>
        <p:txBody>
          <a:bodyPr>
            <a:normAutofit fontScale="90000"/>
          </a:bodyPr>
          <a:lstStyle/>
          <a:p>
            <a:r>
              <a:rPr lang="en-US" sz="2400" dirty="0"/>
              <a:t>Jones model timing MPI runs </a:t>
            </a:r>
            <a:br>
              <a:rPr lang="en-US" sz="2400" dirty="0"/>
            </a:br>
            <a:r>
              <a:rPr lang="en-US" sz="2400" dirty="0"/>
              <a:t>(Comet and Stampede)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0600" y="1447800"/>
            <a:ext cx="6629400" cy="3562350"/>
          </a:xfrm>
        </p:spPr>
        <p:txBody>
          <a:bodyPr/>
          <a:lstStyle/>
          <a:p>
            <a:r>
              <a:rPr lang="en-US" sz="1500" dirty="0"/>
              <a:t>Jones model </a:t>
            </a:r>
            <a:r>
              <a:rPr lang="en-US" sz="1500" dirty="0">
                <a:hlinkClick r:id="rId2"/>
              </a:rPr>
              <a:t>https://senselab.med.yale.edu/ModelDB/ShowModel.cshtml?model=136803</a:t>
            </a:r>
            <a:r>
              <a:rPr lang="en-US" sz="1500" dirty="0"/>
              <a:t> </a:t>
            </a:r>
            <a:br>
              <a:rPr lang="en-US" sz="1500" dirty="0"/>
            </a:br>
            <a:r>
              <a:rPr lang="en-US" sz="1500" dirty="0"/>
              <a:t>(Quantitative Analysis </a:t>
            </a:r>
            <a:br>
              <a:rPr lang="en-US" sz="1500" dirty="0"/>
            </a:br>
            <a:r>
              <a:rPr lang="en-US" sz="1500" dirty="0"/>
              <a:t>and Biophysically </a:t>
            </a:r>
            <a:br>
              <a:rPr lang="en-US" sz="1500" dirty="0"/>
            </a:br>
            <a:r>
              <a:rPr lang="en-US" sz="1500" dirty="0"/>
              <a:t>Realistic Neural Modeling </a:t>
            </a:r>
            <a:br>
              <a:rPr lang="en-US" sz="1500" dirty="0"/>
            </a:br>
            <a:r>
              <a:rPr lang="en-US" sz="1500" dirty="0"/>
              <a:t>of the MEG Mu Rhythm: </a:t>
            </a:r>
            <a:br>
              <a:rPr lang="en-US" sz="1500" dirty="0"/>
            </a:br>
            <a:r>
              <a:rPr lang="en-US" sz="1500" dirty="0"/>
              <a:t>Rhythmogenesis and </a:t>
            </a:r>
            <a:br>
              <a:rPr lang="en-US" sz="1500" dirty="0"/>
            </a:br>
            <a:r>
              <a:rPr lang="en-US" sz="1500" dirty="0"/>
              <a:t>Modulation of </a:t>
            </a:r>
            <a:br>
              <a:rPr lang="en-US" sz="1500" dirty="0"/>
            </a:br>
            <a:r>
              <a:rPr lang="en-US" sz="1500" dirty="0"/>
              <a:t>Sensory-Evoked </a:t>
            </a:r>
            <a:br>
              <a:rPr lang="en-US" sz="1500" dirty="0"/>
            </a:br>
            <a:r>
              <a:rPr lang="en-US" sz="1500" dirty="0"/>
              <a:t>Responses) 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4015410" y="2258252"/>
          <a:ext cx="3866322" cy="30670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59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203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# of Comet</a:t>
                      </a:r>
                      <a:r>
                        <a:rPr lang="en-US" sz="1400" baseline="0" dirty="0" smtClean="0"/>
                        <a:t> cores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Timing (sec)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</a:t>
                      </a:r>
                      <a:endParaRPr lang="en-US" sz="12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211</a:t>
                      </a:r>
                      <a:endParaRPr lang="en-US" sz="12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4</a:t>
                      </a:r>
                      <a:endParaRPr lang="en-US" sz="12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51</a:t>
                      </a:r>
                      <a:endParaRPr lang="en-US" sz="12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8</a:t>
                      </a:r>
                      <a:endParaRPr lang="en-US" sz="12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27</a:t>
                      </a:r>
                      <a:endParaRPr lang="en-US" sz="12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16</a:t>
                      </a:r>
                      <a:endParaRPr lang="en-US" sz="12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15</a:t>
                      </a:r>
                      <a:endParaRPr lang="en-US" sz="12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24</a:t>
                      </a:r>
                      <a:endParaRPr lang="en-US" sz="12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11</a:t>
                      </a:r>
                      <a:endParaRPr lang="en-US" sz="12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bg1"/>
                          </a:solidFill>
                        </a:rPr>
                        <a:t># of Stampede Cores</a:t>
                      </a:r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solidFill>
                      <a:schemeClr val="accent5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bg1"/>
                          </a:solidFill>
                        </a:rPr>
                        <a:t>Timing (sec)</a:t>
                      </a:r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solidFill>
                      <a:schemeClr val="accent5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</a:t>
                      </a:r>
                      <a:endParaRPr lang="en-US" sz="12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269</a:t>
                      </a:r>
                      <a:endParaRPr lang="en-US" sz="12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4</a:t>
                      </a:r>
                      <a:endParaRPr lang="en-US" sz="12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57</a:t>
                      </a:r>
                      <a:endParaRPr lang="en-US" sz="12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8</a:t>
                      </a:r>
                      <a:endParaRPr lang="en-US" sz="12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27</a:t>
                      </a:r>
                      <a:endParaRPr lang="en-US" sz="12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16</a:t>
                      </a:r>
                      <a:endParaRPr lang="en-US" sz="12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14</a:t>
                      </a:r>
                      <a:endParaRPr lang="en-US" sz="12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9481709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Jones model timing on Stampede </a:t>
            </a:r>
            <a:br>
              <a:rPr lang="en-US" sz="2400" dirty="0"/>
            </a:br>
            <a:r>
              <a:rPr lang="en-US" sz="2400" dirty="0"/>
              <a:t>(CPU and MIC cores) – MPI run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79824113"/>
              </p:ext>
            </p:extLst>
          </p:nvPr>
        </p:nvGraphicFramePr>
        <p:xfrm>
          <a:off x="1257300" y="1676400"/>
          <a:ext cx="6629400" cy="2819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60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13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619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# of CPU Cores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# of MIC cores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Timing</a:t>
                      </a:r>
                      <a:r>
                        <a:rPr lang="en-US" sz="1400" baseline="0" dirty="0" smtClean="0"/>
                        <a:t> (sec)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16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8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342 </a:t>
                      </a:r>
                      <a:r>
                        <a:rPr lang="en-US" sz="1400" dirty="0" smtClean="0">
                          <a:solidFill>
                            <a:srgbClr val="FF0000"/>
                          </a:solidFill>
                        </a:rPr>
                        <a:t>(~7</a:t>
                      </a:r>
                      <a:r>
                        <a:rPr lang="en-US" sz="1400" baseline="0" dirty="0" smtClean="0">
                          <a:solidFill>
                            <a:srgbClr val="FF0000"/>
                          </a:solidFill>
                        </a:rPr>
                        <a:t> - ~9 </a:t>
                      </a:r>
                      <a:r>
                        <a:rPr lang="en-US" sz="1400" dirty="0" smtClean="0">
                          <a:solidFill>
                            <a:srgbClr val="FF0000"/>
                          </a:solidFill>
                        </a:rPr>
                        <a:t>sec CPU</a:t>
                      </a:r>
                      <a:r>
                        <a:rPr lang="en-US" sz="1400" dirty="0" smtClean="0"/>
                        <a:t>;</a:t>
                      </a:r>
                      <a:r>
                        <a:rPr lang="en-US" sz="1400" baseline="0" dirty="0" smtClean="0"/>
                        <a:t> </a:t>
                      </a:r>
                      <a:r>
                        <a:rPr lang="en-US" sz="1400" baseline="0" dirty="0" smtClean="0">
                          <a:solidFill>
                            <a:srgbClr val="CC6633"/>
                          </a:solidFill>
                        </a:rPr>
                        <a:t>~303 - ~324 sec MIC</a:t>
                      </a:r>
                      <a:r>
                        <a:rPr lang="en-US" sz="1400" baseline="0" dirty="0" smtClean="0"/>
                        <a:t>)</a:t>
                      </a:r>
                      <a:endParaRPr lang="en-US" sz="1400" dirty="0" smtClean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16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16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264 </a:t>
                      </a:r>
                      <a:r>
                        <a:rPr lang="en-US" sz="1400" dirty="0" smtClean="0">
                          <a:solidFill>
                            <a:srgbClr val="FF0000"/>
                          </a:solidFill>
                        </a:rPr>
                        <a:t>(~5</a:t>
                      </a:r>
                      <a:r>
                        <a:rPr lang="en-US" sz="1400" baseline="0" dirty="0" smtClean="0">
                          <a:solidFill>
                            <a:srgbClr val="FF0000"/>
                          </a:solidFill>
                        </a:rPr>
                        <a:t> - ~7 </a:t>
                      </a:r>
                      <a:r>
                        <a:rPr lang="en-US" sz="1400" dirty="0" smtClean="0">
                          <a:solidFill>
                            <a:srgbClr val="FF0000"/>
                          </a:solidFill>
                        </a:rPr>
                        <a:t>sec CPU</a:t>
                      </a:r>
                      <a:r>
                        <a:rPr lang="en-US" sz="1400" dirty="0" smtClean="0"/>
                        <a:t>;</a:t>
                      </a:r>
                      <a:r>
                        <a:rPr lang="en-US" sz="1400" baseline="0" dirty="0" smtClean="0"/>
                        <a:t> </a:t>
                      </a:r>
                      <a:r>
                        <a:rPr lang="en-US" sz="1400" baseline="0" dirty="0" smtClean="0">
                          <a:solidFill>
                            <a:srgbClr val="CC6633"/>
                          </a:solidFill>
                        </a:rPr>
                        <a:t>~218 - ~242 sec MIC</a:t>
                      </a:r>
                      <a:r>
                        <a:rPr lang="en-US" sz="1400" baseline="0" dirty="0" smtClean="0"/>
                        <a:t>)</a:t>
                      </a:r>
                      <a:endParaRPr lang="en-US" sz="1400" dirty="0" smtClean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16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32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162 </a:t>
                      </a:r>
                      <a:r>
                        <a:rPr lang="en-US" sz="1400" dirty="0" smtClean="0">
                          <a:solidFill>
                            <a:srgbClr val="FF0000"/>
                          </a:solidFill>
                        </a:rPr>
                        <a:t>(~3</a:t>
                      </a:r>
                      <a:r>
                        <a:rPr lang="en-US" sz="1400" baseline="0" dirty="0" smtClean="0">
                          <a:solidFill>
                            <a:srgbClr val="FF0000"/>
                          </a:solidFill>
                        </a:rPr>
                        <a:t> - ~5 </a:t>
                      </a:r>
                      <a:r>
                        <a:rPr lang="en-US" sz="1400" dirty="0" smtClean="0">
                          <a:solidFill>
                            <a:srgbClr val="FF0000"/>
                          </a:solidFill>
                        </a:rPr>
                        <a:t>sec CPU</a:t>
                      </a:r>
                      <a:r>
                        <a:rPr lang="en-US" sz="1400" dirty="0" smtClean="0"/>
                        <a:t>;</a:t>
                      </a:r>
                      <a:r>
                        <a:rPr lang="en-US" sz="1400" baseline="0" dirty="0" smtClean="0"/>
                        <a:t> </a:t>
                      </a:r>
                      <a:r>
                        <a:rPr lang="en-US" sz="1400" baseline="0" dirty="0" smtClean="0">
                          <a:solidFill>
                            <a:srgbClr val="CC6633"/>
                          </a:solidFill>
                        </a:rPr>
                        <a:t>~150 - ~139 sec MIC</a:t>
                      </a:r>
                      <a:r>
                        <a:rPr lang="en-US" sz="1400" baseline="0" dirty="0" smtClean="0"/>
                        <a:t>)</a:t>
                      </a:r>
                      <a:endParaRPr lang="en-US" sz="1400" dirty="0" smtClean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16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60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129 </a:t>
                      </a:r>
                      <a:r>
                        <a:rPr lang="en-US" sz="1400" dirty="0" smtClean="0">
                          <a:solidFill>
                            <a:srgbClr val="FF0000"/>
                          </a:solidFill>
                        </a:rPr>
                        <a:t>(~3</a:t>
                      </a:r>
                      <a:r>
                        <a:rPr lang="en-US" sz="1400" baseline="0" dirty="0" smtClean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sz="1400" dirty="0" smtClean="0">
                          <a:solidFill>
                            <a:srgbClr val="FF0000"/>
                          </a:solidFill>
                        </a:rPr>
                        <a:t>sec CPU</a:t>
                      </a:r>
                      <a:r>
                        <a:rPr lang="en-US" sz="1400" dirty="0" smtClean="0"/>
                        <a:t>;</a:t>
                      </a:r>
                      <a:r>
                        <a:rPr lang="en-US" sz="1400" baseline="0" dirty="0" smtClean="0"/>
                        <a:t> </a:t>
                      </a:r>
                      <a:r>
                        <a:rPr lang="en-US" sz="1400" baseline="0" dirty="0" smtClean="0">
                          <a:solidFill>
                            <a:srgbClr val="CC6633"/>
                          </a:solidFill>
                        </a:rPr>
                        <a:t>~67 - ~87 - ~123 sec MIC</a:t>
                      </a:r>
                      <a:r>
                        <a:rPr lang="en-US" sz="1400" baseline="0" dirty="0" smtClean="0"/>
                        <a:t>)</a:t>
                      </a:r>
                      <a:endParaRPr lang="en-US" sz="1400" dirty="0" smtClean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l"/>
                      <a:endParaRPr lang="en-US" sz="1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8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8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 smtClean="0"/>
                        <a:t>497 </a:t>
                      </a:r>
                      <a:r>
                        <a:rPr lang="en-US" sz="1400" dirty="0" smtClean="0">
                          <a:solidFill>
                            <a:srgbClr val="FF0000"/>
                          </a:solidFill>
                        </a:rPr>
                        <a:t>(~13 sec CPU</a:t>
                      </a:r>
                      <a:r>
                        <a:rPr lang="en-US" sz="1400" dirty="0" smtClean="0"/>
                        <a:t>;</a:t>
                      </a:r>
                      <a:r>
                        <a:rPr lang="en-US" sz="1400" baseline="0" dirty="0" smtClean="0"/>
                        <a:t> </a:t>
                      </a:r>
                      <a:r>
                        <a:rPr lang="en-US" sz="1400" baseline="0" dirty="0" smtClean="0">
                          <a:solidFill>
                            <a:srgbClr val="CC6633"/>
                          </a:solidFill>
                        </a:rPr>
                        <a:t>~478 - ~488 sec MIC</a:t>
                      </a:r>
                      <a:r>
                        <a:rPr lang="en-US" sz="1400" baseline="0" dirty="0" smtClean="0"/>
                        <a:t>)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8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16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 smtClean="0"/>
                        <a:t>358 </a:t>
                      </a:r>
                      <a:r>
                        <a:rPr lang="en-US" sz="1400" dirty="0" smtClean="0">
                          <a:solidFill>
                            <a:srgbClr val="FF0000"/>
                          </a:solidFill>
                        </a:rPr>
                        <a:t>(~9 sec CPU</a:t>
                      </a:r>
                      <a:r>
                        <a:rPr lang="en-US" sz="1400" dirty="0" smtClean="0"/>
                        <a:t>; </a:t>
                      </a:r>
                      <a:r>
                        <a:rPr lang="en-US" sz="1400" dirty="0" smtClean="0">
                          <a:solidFill>
                            <a:srgbClr val="CC6633"/>
                          </a:solidFill>
                        </a:rPr>
                        <a:t>~304 - ~317</a:t>
                      </a:r>
                      <a:r>
                        <a:rPr lang="en-US" sz="1400" baseline="0" dirty="0" smtClean="0">
                          <a:solidFill>
                            <a:srgbClr val="CC6633"/>
                          </a:solidFill>
                        </a:rPr>
                        <a:t> sec MIC</a:t>
                      </a:r>
                      <a:r>
                        <a:rPr lang="en-US" sz="1400" baseline="0" dirty="0" smtClean="0"/>
                        <a:t>)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8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32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 smtClean="0"/>
                        <a:t>211 (</a:t>
                      </a:r>
                      <a:r>
                        <a:rPr lang="en-US" sz="1400" dirty="0" smtClean="0">
                          <a:solidFill>
                            <a:srgbClr val="FF0000"/>
                          </a:solidFill>
                        </a:rPr>
                        <a:t>~5 sec CPU</a:t>
                      </a:r>
                      <a:r>
                        <a:rPr lang="en-US" sz="1400" dirty="0" smtClean="0"/>
                        <a:t>; </a:t>
                      </a:r>
                      <a:r>
                        <a:rPr lang="en-US" sz="1400" dirty="0" smtClean="0">
                          <a:solidFill>
                            <a:srgbClr val="CC6633"/>
                          </a:solidFill>
                        </a:rPr>
                        <a:t>~160 - ~200 sec MIC</a:t>
                      </a:r>
                      <a:r>
                        <a:rPr lang="en-US" sz="1400" dirty="0" smtClean="0"/>
                        <a:t>)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8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60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 smtClean="0"/>
                        <a:t>130 </a:t>
                      </a:r>
                      <a:r>
                        <a:rPr lang="en-US" sz="1400" dirty="0" smtClean="0">
                          <a:solidFill>
                            <a:srgbClr val="FF0000"/>
                          </a:solidFill>
                        </a:rPr>
                        <a:t>(~3 sec CPU</a:t>
                      </a:r>
                      <a:r>
                        <a:rPr lang="en-US" sz="1400" dirty="0" smtClean="0"/>
                        <a:t>; </a:t>
                      </a:r>
                      <a:r>
                        <a:rPr lang="en-US" sz="1400" dirty="0" smtClean="0">
                          <a:solidFill>
                            <a:srgbClr val="CC6633"/>
                          </a:solidFill>
                        </a:rPr>
                        <a:t>~67 - ~80 - ~120 sec MIC</a:t>
                      </a:r>
                      <a:r>
                        <a:rPr lang="en-US" sz="1400" dirty="0" smtClean="0"/>
                        <a:t>)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9508175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8905" y="1675012"/>
            <a:ext cx="3199774" cy="254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8250" y="1705720"/>
            <a:ext cx="3320654" cy="266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4" name="Title 3"/>
          <p:cNvSpPr>
            <a:spLocks noGrp="1"/>
          </p:cNvSpPr>
          <p:nvPr>
            <p:ph type="title"/>
          </p:nvPr>
        </p:nvSpPr>
        <p:spPr>
          <a:xfrm>
            <a:off x="1485901" y="1135546"/>
            <a:ext cx="5869057" cy="534902"/>
          </a:xfrm>
        </p:spPr>
        <p:txBody>
          <a:bodyPr>
            <a:normAutofit fontScale="90000"/>
          </a:bodyPr>
          <a:lstStyle/>
          <a:p>
            <a:r>
              <a:rPr lang="en-US" altLang="en-US" sz="2400" dirty="0"/>
              <a:t>Benchmark on </a:t>
            </a:r>
            <a:r>
              <a:rPr lang="en-US" altLang="en-US" sz="2400" dirty="0" err="1"/>
              <a:t>Juelich</a:t>
            </a:r>
            <a:r>
              <a:rPr lang="en-US" altLang="en-US" sz="2400" dirty="0"/>
              <a:t> SCC : </a:t>
            </a:r>
            <a:br>
              <a:rPr lang="en-US" altLang="en-US" sz="2400" dirty="0"/>
            </a:br>
            <a:r>
              <a:rPr lang="en-US" altLang="en-US" sz="2400" dirty="0"/>
              <a:t>Host only Vs. MIC only</a:t>
            </a:r>
          </a:p>
        </p:txBody>
      </p:sp>
      <p:sp>
        <p:nvSpPr>
          <p:cNvPr id="5125" name="TextBox 3"/>
          <p:cNvSpPr txBox="1">
            <a:spLocks noChangeArrowheads="1"/>
          </p:cNvSpPr>
          <p:nvPr/>
        </p:nvSpPr>
        <p:spPr bwMode="auto">
          <a:xfrm>
            <a:off x="1402557" y="4338642"/>
            <a:ext cx="3268835" cy="1338828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marL="285750" indent="-28575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l" eaLnBrk="1" hangingPunct="1">
              <a:spcBef>
                <a:spcPct val="0"/>
              </a:spcBef>
            </a:pPr>
            <a:r>
              <a:rPr lang="en-US" altLang="en-US" sz="1350" b="1" dirty="0">
                <a:latin typeface="+mn-lt"/>
              </a:rPr>
              <a:t>Linear scaling on CPU as well as on MIC</a:t>
            </a:r>
          </a:p>
          <a:p>
            <a:pPr algn="l" eaLnBrk="1" hangingPunct="1">
              <a:spcBef>
                <a:spcPct val="0"/>
              </a:spcBef>
            </a:pPr>
            <a:r>
              <a:rPr lang="en-US" altLang="en-US" sz="1350" b="1" dirty="0">
                <a:latin typeface="+mn-lt"/>
              </a:rPr>
              <a:t>Two MPI ranks per core benefits on CPU/MIC</a:t>
            </a:r>
          </a:p>
          <a:p>
            <a:pPr algn="l" eaLnBrk="1" hangingPunct="1">
              <a:spcBef>
                <a:spcPct val="0"/>
              </a:spcBef>
            </a:pPr>
            <a:r>
              <a:rPr lang="en-US" altLang="en-US" sz="1350" b="1" dirty="0">
                <a:latin typeface="+mn-lt"/>
              </a:rPr>
              <a:t>MIC is 3.8x slower compare to CPU</a:t>
            </a:r>
          </a:p>
        </p:txBody>
      </p:sp>
      <p:sp>
        <p:nvSpPr>
          <p:cNvPr id="7" name="TextBox 2"/>
          <p:cNvSpPr txBox="1">
            <a:spLocks noChangeArrowheads="1"/>
          </p:cNvSpPr>
          <p:nvPr/>
        </p:nvSpPr>
        <p:spPr bwMode="auto">
          <a:xfrm>
            <a:off x="4790662" y="4322730"/>
            <a:ext cx="3021496" cy="1338828"/>
          </a:xfrm>
          <a:prstGeom prst="rect">
            <a:avLst/>
          </a:prstGeom>
          <a:noFill/>
          <a:ln>
            <a:solidFill>
              <a:schemeClr val="accent1"/>
            </a:solidFill>
          </a:ln>
          <a:extLst/>
        </p:spPr>
        <p:txBody>
          <a:bodyPr wrap="square">
            <a:spAutoFit/>
          </a:bodyPr>
          <a:lstStyle>
            <a:lvl1pPr marL="2857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2001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l" eaLnBrk="1" hangingPunct="1">
              <a:buFont typeface="Arial" charset="0"/>
              <a:buChar char="•"/>
              <a:defRPr/>
            </a:pPr>
            <a:r>
              <a:rPr lang="en-US" sz="1350" b="1" dirty="0">
                <a:latin typeface="+mn-lt"/>
                <a:cs typeface="Book Antiqua" charset="0"/>
              </a:rPr>
              <a:t>JonesEtAl2009 example</a:t>
            </a:r>
          </a:p>
          <a:p>
            <a:pPr lvl="1" algn="l" eaLnBrk="1" hangingPunct="1">
              <a:buFont typeface="Arial" charset="0"/>
              <a:buChar char="•"/>
              <a:defRPr/>
            </a:pPr>
            <a:r>
              <a:rPr lang="en-US" sz="1350" b="1" dirty="0">
                <a:latin typeface="+mn-lt"/>
                <a:cs typeface="Book Antiqua" charset="0"/>
              </a:rPr>
              <a:t> Number of cells  </a:t>
            </a:r>
            <a:br>
              <a:rPr lang="en-US" sz="1350" b="1" dirty="0">
                <a:latin typeface="+mn-lt"/>
                <a:cs typeface="Book Antiqua" charset="0"/>
              </a:rPr>
            </a:br>
            <a:r>
              <a:rPr lang="en-US" sz="1350" b="1" dirty="0">
                <a:latin typeface="+mn-lt"/>
                <a:cs typeface="Book Antiqua" charset="0"/>
              </a:rPr>
              <a:t>X-DIM : 10; Y-DIM : 10 </a:t>
            </a:r>
          </a:p>
          <a:p>
            <a:pPr lvl="1" algn="l" eaLnBrk="1" hangingPunct="1">
              <a:buFont typeface="Arial" charset="0"/>
              <a:buChar char="•"/>
              <a:defRPr/>
            </a:pPr>
            <a:r>
              <a:rPr lang="en-US" sz="1350" b="1" dirty="0" err="1">
                <a:latin typeface="+mn-lt"/>
                <a:cs typeface="Book Antiqua" charset="0"/>
              </a:rPr>
              <a:t>Tstop</a:t>
            </a:r>
            <a:r>
              <a:rPr lang="en-US" sz="1350" b="1" dirty="0">
                <a:latin typeface="+mn-lt"/>
                <a:cs typeface="Book Antiqua" charset="0"/>
              </a:rPr>
              <a:t> - 150 </a:t>
            </a:r>
          </a:p>
          <a:p>
            <a:pPr lvl="1" algn="l" eaLnBrk="1" hangingPunct="1">
              <a:buFont typeface="Arial" charset="0"/>
              <a:buChar char="•"/>
              <a:defRPr/>
            </a:pPr>
            <a:r>
              <a:rPr lang="en-US" sz="1350" b="1" dirty="0">
                <a:latin typeface="+mn-lt"/>
                <a:cs typeface="Book Antiqua" charset="0"/>
              </a:rPr>
              <a:t>Focus on single node </a:t>
            </a:r>
            <a:br>
              <a:rPr lang="en-US" sz="1350" b="1" dirty="0">
                <a:latin typeface="+mn-lt"/>
                <a:cs typeface="Book Antiqua" charset="0"/>
              </a:rPr>
            </a:br>
            <a:r>
              <a:rPr lang="en-US" sz="1350" b="1" dirty="0">
                <a:latin typeface="+mn-lt"/>
                <a:cs typeface="Book Antiqua" charset="0"/>
              </a:rPr>
              <a:t>performance analysis</a:t>
            </a:r>
            <a:endParaRPr lang="en-US" sz="1500" b="1" dirty="0">
              <a:latin typeface="Book Antiqua" charset="0"/>
              <a:cs typeface="Book Antiqua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2037" y="1141874"/>
            <a:ext cx="1478963" cy="57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60330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3"/>
          <p:cNvSpPr>
            <a:spLocks noGrp="1"/>
          </p:cNvSpPr>
          <p:nvPr>
            <p:ph type="title"/>
          </p:nvPr>
        </p:nvSpPr>
        <p:spPr>
          <a:xfrm>
            <a:off x="1446376" y="551959"/>
            <a:ext cx="6172200" cy="610584"/>
          </a:xfrm>
        </p:spPr>
        <p:txBody>
          <a:bodyPr/>
          <a:lstStyle/>
          <a:p>
            <a:r>
              <a:rPr lang="en-US" altLang="en-US" sz="2700" dirty="0"/>
              <a:t>Analysis on MIC</a:t>
            </a:r>
          </a:p>
        </p:txBody>
      </p:sp>
      <p:pic>
        <p:nvPicPr>
          <p:cNvPr id="6147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6841" y="1699283"/>
            <a:ext cx="2203847" cy="16835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8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8485" y="1688928"/>
            <a:ext cx="2147888" cy="16740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9" name="TextBox 34"/>
          <p:cNvSpPr txBox="1">
            <a:spLocks noChangeArrowheads="1"/>
          </p:cNvSpPr>
          <p:nvPr/>
        </p:nvSpPr>
        <p:spPr bwMode="auto">
          <a:xfrm>
            <a:off x="1569245" y="3499301"/>
            <a:ext cx="1870472" cy="276999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050" b="1" dirty="0">
                <a:latin typeface="Book Antiqua" panose="02040602050305030304" pitchFamily="18" charset="0"/>
              </a:rPr>
              <a:t> </a:t>
            </a:r>
            <a:r>
              <a:rPr lang="en-US" altLang="en-US" sz="1200" b="1" dirty="0">
                <a:latin typeface="Book Antiqua" panose="02040602050305030304" pitchFamily="18" charset="0"/>
              </a:rPr>
              <a:t>20 </a:t>
            </a:r>
            <a:r>
              <a:rPr lang="en-US" altLang="en-US" sz="1200" b="1" dirty="0" err="1">
                <a:latin typeface="Book Antiqua" panose="02040602050305030304" pitchFamily="18" charset="0"/>
              </a:rPr>
              <a:t>mpi</a:t>
            </a:r>
            <a:r>
              <a:rPr lang="en-US" altLang="en-US" sz="1200" b="1" dirty="0">
                <a:latin typeface="Book Antiqua" panose="02040602050305030304" pitchFamily="18" charset="0"/>
              </a:rPr>
              <a:t> ranks on 20 cores</a:t>
            </a:r>
          </a:p>
        </p:txBody>
      </p:sp>
      <p:pic>
        <p:nvPicPr>
          <p:cNvPr id="6150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0688" y="1709218"/>
            <a:ext cx="2182416" cy="16835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51" name="TextBox 34"/>
          <p:cNvSpPr txBox="1">
            <a:spLocks noChangeArrowheads="1"/>
          </p:cNvSpPr>
          <p:nvPr/>
        </p:nvSpPr>
        <p:spPr bwMode="auto">
          <a:xfrm>
            <a:off x="3617843" y="3481804"/>
            <a:ext cx="2020957" cy="276999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 b="1" dirty="0">
                <a:latin typeface="Book Antiqua" panose="02040602050305030304" pitchFamily="18" charset="0"/>
              </a:rPr>
              <a:t>60 </a:t>
            </a:r>
            <a:r>
              <a:rPr lang="en-US" altLang="en-US" sz="1200" b="1" dirty="0" err="1">
                <a:latin typeface="Book Antiqua" panose="02040602050305030304" pitchFamily="18" charset="0"/>
              </a:rPr>
              <a:t>mpi</a:t>
            </a:r>
            <a:r>
              <a:rPr lang="en-US" altLang="en-US" sz="1200" b="1" dirty="0">
                <a:latin typeface="Book Antiqua" panose="02040602050305030304" pitchFamily="18" charset="0"/>
              </a:rPr>
              <a:t> ranks on 60 cores</a:t>
            </a:r>
          </a:p>
        </p:txBody>
      </p:sp>
      <p:sp>
        <p:nvSpPr>
          <p:cNvPr id="6152" name="TextBox 34"/>
          <p:cNvSpPr txBox="1">
            <a:spLocks noChangeArrowheads="1"/>
          </p:cNvSpPr>
          <p:nvPr/>
        </p:nvSpPr>
        <p:spPr bwMode="auto">
          <a:xfrm>
            <a:off x="5724940" y="3501681"/>
            <a:ext cx="1951952" cy="276999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 b="1" dirty="0">
                <a:latin typeface="Book Antiqua" panose="02040602050305030304" pitchFamily="18" charset="0"/>
              </a:rPr>
              <a:t>120 </a:t>
            </a:r>
            <a:r>
              <a:rPr lang="en-US" altLang="en-US" sz="1200" b="1" dirty="0" err="1">
                <a:latin typeface="Book Antiqua" panose="02040602050305030304" pitchFamily="18" charset="0"/>
              </a:rPr>
              <a:t>mpi</a:t>
            </a:r>
            <a:r>
              <a:rPr lang="en-US" altLang="en-US" sz="1200" b="1" dirty="0">
                <a:latin typeface="Book Antiqua" panose="02040602050305030304" pitchFamily="18" charset="0"/>
              </a:rPr>
              <a:t> ranks on 60 cores</a:t>
            </a:r>
          </a:p>
        </p:txBody>
      </p:sp>
      <p:sp>
        <p:nvSpPr>
          <p:cNvPr id="6153" name="TextBox 3"/>
          <p:cNvSpPr txBox="1">
            <a:spLocks noChangeArrowheads="1"/>
          </p:cNvSpPr>
          <p:nvPr/>
        </p:nvSpPr>
        <p:spPr bwMode="auto">
          <a:xfrm>
            <a:off x="1313105" y="3821342"/>
            <a:ext cx="6598444" cy="1708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l" eaLnBrk="1" hangingPunct="1">
              <a:spcBef>
                <a:spcPct val="0"/>
              </a:spcBef>
            </a:pPr>
            <a:r>
              <a:rPr lang="en-US" altLang="en-US" sz="1500" b="1" dirty="0">
                <a:latin typeface="+mn-lt"/>
              </a:rPr>
              <a:t>Runtime comparison (of individual ranks) while using different number of ranks / cores </a:t>
            </a:r>
          </a:p>
          <a:p>
            <a:pPr algn="l" eaLnBrk="1" hangingPunct="1">
              <a:spcBef>
                <a:spcPct val="0"/>
              </a:spcBef>
            </a:pPr>
            <a:endParaRPr lang="en-US" altLang="en-US" sz="1500" b="1" dirty="0">
              <a:latin typeface="+mn-lt"/>
            </a:endParaRPr>
          </a:p>
          <a:p>
            <a:pPr algn="l" eaLnBrk="1" hangingPunct="1">
              <a:spcBef>
                <a:spcPct val="0"/>
              </a:spcBef>
            </a:pPr>
            <a:r>
              <a:rPr lang="en-US" altLang="en-US" sz="1500" b="1" dirty="0">
                <a:latin typeface="+mn-lt"/>
              </a:rPr>
              <a:t>Runtime is well balanced in the first case; high variation as we increase number of ranks / cores (2</a:t>
            </a:r>
            <a:r>
              <a:rPr lang="en-US" altLang="en-US" sz="1500" b="1" baseline="30000" dirty="0">
                <a:latin typeface="+mn-lt"/>
              </a:rPr>
              <a:t>nd</a:t>
            </a:r>
            <a:r>
              <a:rPr lang="en-US" altLang="en-US" sz="1500" b="1" dirty="0">
                <a:latin typeface="+mn-lt"/>
              </a:rPr>
              <a:t> and 3</a:t>
            </a:r>
            <a:r>
              <a:rPr lang="en-US" altLang="en-US" sz="1500" b="1" baseline="30000" dirty="0">
                <a:latin typeface="+mn-lt"/>
              </a:rPr>
              <a:t>rd</a:t>
            </a:r>
            <a:r>
              <a:rPr lang="en-US" altLang="en-US" sz="1500" b="1" dirty="0">
                <a:latin typeface="+mn-lt"/>
              </a:rPr>
              <a:t> case)</a:t>
            </a:r>
          </a:p>
          <a:p>
            <a:pPr algn="l" eaLnBrk="1" hangingPunct="1">
              <a:spcBef>
                <a:spcPct val="0"/>
              </a:spcBef>
            </a:pPr>
            <a:endParaRPr lang="en-US" altLang="en-US" sz="1500" b="1" dirty="0">
              <a:latin typeface="+mn-lt"/>
            </a:endParaRPr>
          </a:p>
          <a:p>
            <a:pPr algn="l" eaLnBrk="1" hangingPunct="1">
              <a:spcBef>
                <a:spcPct val="0"/>
              </a:spcBef>
            </a:pPr>
            <a:r>
              <a:rPr lang="en-US" altLang="en-US" sz="1500" b="1" dirty="0">
                <a:latin typeface="+mn-lt"/>
              </a:rPr>
              <a:t>Why? Load imbalance?</a:t>
            </a:r>
          </a:p>
        </p:txBody>
      </p:sp>
    </p:spTree>
    <p:extLst>
      <p:ext uri="{BB962C8B-B14F-4D97-AF65-F5344CB8AC3E}">
        <p14:creationId xmlns:p14="http://schemas.microsoft.com/office/powerpoint/2010/main" val="107811919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2039541"/>
            <a:ext cx="6858000" cy="39612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1" name="Title 3"/>
          <p:cNvSpPr txBox="1">
            <a:spLocks/>
          </p:cNvSpPr>
          <p:nvPr/>
        </p:nvSpPr>
        <p:spPr bwMode="auto">
          <a:xfrm>
            <a:off x="1485900" y="457200"/>
            <a:ext cx="6172200" cy="7862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400" b="1" dirty="0">
                <a:solidFill>
                  <a:srgbClr val="0000CC"/>
                </a:solidFill>
                <a:latin typeface="+mj-lt"/>
              </a:rPr>
              <a:t>Performance Analysis on MIC</a:t>
            </a:r>
          </a:p>
        </p:txBody>
      </p:sp>
      <p:sp>
        <p:nvSpPr>
          <p:cNvPr id="7172" name="TextBox 34"/>
          <p:cNvSpPr txBox="1">
            <a:spLocks noChangeArrowheads="1"/>
          </p:cNvSpPr>
          <p:nvPr/>
        </p:nvSpPr>
        <p:spPr bwMode="auto">
          <a:xfrm>
            <a:off x="1143001" y="1446611"/>
            <a:ext cx="1870472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050" b="1" dirty="0">
                <a:latin typeface="Book Antiqua" panose="02040602050305030304" pitchFamily="18" charset="0"/>
              </a:rPr>
              <a:t> 60 MPI ranks on 60 cores</a:t>
            </a:r>
          </a:p>
        </p:txBody>
      </p:sp>
      <p:sp>
        <p:nvSpPr>
          <p:cNvPr id="7173" name="TextBox 34"/>
          <p:cNvSpPr txBox="1">
            <a:spLocks noChangeArrowheads="1"/>
          </p:cNvSpPr>
          <p:nvPr/>
        </p:nvSpPr>
        <p:spPr bwMode="auto">
          <a:xfrm>
            <a:off x="3199210" y="1446611"/>
            <a:ext cx="1870472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050" b="1" dirty="0">
                <a:latin typeface="Book Antiqua" panose="02040602050305030304" pitchFamily="18" charset="0"/>
              </a:rPr>
              <a:t>load imbalance</a:t>
            </a:r>
          </a:p>
        </p:txBody>
      </p:sp>
      <p:sp>
        <p:nvSpPr>
          <p:cNvPr id="7174" name="TextBox 34"/>
          <p:cNvSpPr txBox="1">
            <a:spLocks noChangeArrowheads="1"/>
          </p:cNvSpPr>
          <p:nvPr/>
        </p:nvSpPr>
        <p:spPr bwMode="auto">
          <a:xfrm>
            <a:off x="5385197" y="1446610"/>
            <a:ext cx="1870472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050" b="1" dirty="0">
                <a:latin typeface="Book Antiqua" panose="02040602050305030304" pitchFamily="18" charset="0"/>
              </a:rPr>
              <a:t>High </a:t>
            </a:r>
            <a:r>
              <a:rPr lang="en-US" altLang="en-US" sz="1050" b="1" dirty="0" err="1">
                <a:latin typeface="Book Antiqua" panose="02040602050305030304" pitchFamily="18" charset="0"/>
              </a:rPr>
              <a:t>MPI_Allgather</a:t>
            </a:r>
            <a:r>
              <a:rPr lang="en-US" altLang="en-US" sz="1050" b="1" dirty="0">
                <a:latin typeface="Book Antiqua" panose="02040602050305030304" pitchFamily="18" charset="0"/>
              </a:rPr>
              <a:t> shows wait time i.e. imbalance </a:t>
            </a:r>
          </a:p>
        </p:txBody>
      </p:sp>
      <p:sp>
        <p:nvSpPr>
          <p:cNvPr id="3" name="Freeform 2"/>
          <p:cNvSpPr/>
          <p:nvPr/>
        </p:nvSpPr>
        <p:spPr>
          <a:xfrm>
            <a:off x="1476376" y="1702595"/>
            <a:ext cx="645319" cy="1440656"/>
          </a:xfrm>
          <a:custGeom>
            <a:avLst/>
            <a:gdLst>
              <a:gd name="connsiteX0" fmla="*/ 508000 w 860672"/>
              <a:gd name="connsiteY0" fmla="*/ 0 h 1920875"/>
              <a:gd name="connsiteX1" fmla="*/ 841375 w 860672"/>
              <a:gd name="connsiteY1" fmla="*/ 1127125 h 1920875"/>
              <a:gd name="connsiteX2" fmla="*/ 0 w 860672"/>
              <a:gd name="connsiteY2" fmla="*/ 1920875 h 1920875"/>
              <a:gd name="connsiteX3" fmla="*/ 0 w 860672"/>
              <a:gd name="connsiteY3" fmla="*/ 1920875 h 1920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0672" h="1920875">
                <a:moveTo>
                  <a:pt x="508000" y="0"/>
                </a:moveTo>
                <a:cubicBezTo>
                  <a:pt x="717021" y="403489"/>
                  <a:pt x="926042" y="806979"/>
                  <a:pt x="841375" y="1127125"/>
                </a:cubicBezTo>
                <a:cubicBezTo>
                  <a:pt x="756708" y="1447271"/>
                  <a:pt x="0" y="1920875"/>
                  <a:pt x="0" y="1920875"/>
                </a:cubicBezTo>
                <a:lnTo>
                  <a:pt x="0" y="1920875"/>
                </a:lnTo>
              </a:path>
            </a:pathLst>
          </a:custGeom>
          <a:ln>
            <a:solidFill>
              <a:schemeClr val="tx1">
                <a:lumMod val="85000"/>
                <a:lumOff val="15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sz="1200"/>
          </a:p>
        </p:txBody>
      </p:sp>
      <p:sp>
        <p:nvSpPr>
          <p:cNvPr id="8" name="Freeform 7"/>
          <p:cNvSpPr/>
          <p:nvPr/>
        </p:nvSpPr>
        <p:spPr>
          <a:xfrm>
            <a:off x="2686051" y="1702595"/>
            <a:ext cx="945356" cy="1464469"/>
          </a:xfrm>
          <a:custGeom>
            <a:avLst/>
            <a:gdLst>
              <a:gd name="connsiteX0" fmla="*/ 1260327 w 1260327"/>
              <a:gd name="connsiteY0" fmla="*/ 0 h 1952625"/>
              <a:gd name="connsiteX1" fmla="*/ 69702 w 1260327"/>
              <a:gd name="connsiteY1" fmla="*/ 984250 h 1952625"/>
              <a:gd name="connsiteX2" fmla="*/ 133202 w 1260327"/>
              <a:gd name="connsiteY2" fmla="*/ 1952625 h 1952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60327" h="1952625">
                <a:moveTo>
                  <a:pt x="1260327" y="0"/>
                </a:moveTo>
                <a:cubicBezTo>
                  <a:pt x="758941" y="329406"/>
                  <a:pt x="257556" y="658812"/>
                  <a:pt x="69702" y="984250"/>
                </a:cubicBezTo>
                <a:cubicBezTo>
                  <a:pt x="-118152" y="1309688"/>
                  <a:pt x="133202" y="1952625"/>
                  <a:pt x="133202" y="1952625"/>
                </a:cubicBezTo>
              </a:path>
            </a:pathLst>
          </a:custGeom>
          <a:ln>
            <a:solidFill>
              <a:schemeClr val="tx1">
                <a:lumMod val="85000"/>
                <a:lumOff val="15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sz="1200"/>
          </a:p>
        </p:txBody>
      </p:sp>
      <p:sp>
        <p:nvSpPr>
          <p:cNvPr id="9" name="Freeform 8"/>
          <p:cNvSpPr/>
          <p:nvPr/>
        </p:nvSpPr>
        <p:spPr>
          <a:xfrm>
            <a:off x="3393281" y="1738312"/>
            <a:ext cx="476250" cy="2547938"/>
          </a:xfrm>
          <a:custGeom>
            <a:avLst/>
            <a:gdLst>
              <a:gd name="connsiteX0" fmla="*/ 396875 w 635658"/>
              <a:gd name="connsiteY0" fmla="*/ 0 h 3397250"/>
              <a:gd name="connsiteX1" fmla="*/ 619125 w 635658"/>
              <a:gd name="connsiteY1" fmla="*/ 1111250 h 3397250"/>
              <a:gd name="connsiteX2" fmla="*/ 0 w 635658"/>
              <a:gd name="connsiteY2" fmla="*/ 3397250 h 3397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35658" h="3397250">
                <a:moveTo>
                  <a:pt x="396875" y="0"/>
                </a:moveTo>
                <a:cubicBezTo>
                  <a:pt x="541073" y="272521"/>
                  <a:pt x="685271" y="545042"/>
                  <a:pt x="619125" y="1111250"/>
                </a:cubicBezTo>
                <a:cubicBezTo>
                  <a:pt x="552979" y="1677458"/>
                  <a:pt x="0" y="3397250"/>
                  <a:pt x="0" y="3397250"/>
                </a:cubicBezTo>
              </a:path>
            </a:pathLst>
          </a:custGeom>
          <a:ln>
            <a:solidFill>
              <a:schemeClr val="tx1">
                <a:lumMod val="85000"/>
                <a:lumOff val="15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sz="1200"/>
          </a:p>
        </p:txBody>
      </p:sp>
      <p:sp>
        <p:nvSpPr>
          <p:cNvPr id="10" name="Freeform 9"/>
          <p:cNvSpPr/>
          <p:nvPr/>
        </p:nvSpPr>
        <p:spPr>
          <a:xfrm>
            <a:off x="3762376" y="1726406"/>
            <a:ext cx="1069181" cy="3333750"/>
          </a:xfrm>
          <a:custGeom>
            <a:avLst/>
            <a:gdLst>
              <a:gd name="connsiteX0" fmla="*/ 0 w 1424959"/>
              <a:gd name="connsiteY0" fmla="*/ 0 h 4445000"/>
              <a:gd name="connsiteX1" fmla="*/ 1397000 w 1424959"/>
              <a:gd name="connsiteY1" fmla="*/ 1397000 h 4445000"/>
              <a:gd name="connsiteX2" fmla="*/ 968375 w 1424959"/>
              <a:gd name="connsiteY2" fmla="*/ 4445000 h 444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24959" h="4445000">
                <a:moveTo>
                  <a:pt x="0" y="0"/>
                </a:moveTo>
                <a:cubicBezTo>
                  <a:pt x="617802" y="328083"/>
                  <a:pt x="1235604" y="656167"/>
                  <a:pt x="1397000" y="1397000"/>
                </a:cubicBezTo>
                <a:cubicBezTo>
                  <a:pt x="1558396" y="2137833"/>
                  <a:pt x="968375" y="4445000"/>
                  <a:pt x="968375" y="4445000"/>
                </a:cubicBezTo>
              </a:path>
            </a:pathLst>
          </a:custGeom>
          <a:ln>
            <a:solidFill>
              <a:schemeClr val="tx1">
                <a:lumMod val="85000"/>
                <a:lumOff val="15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sz="1200"/>
          </a:p>
        </p:txBody>
      </p:sp>
      <p:sp>
        <p:nvSpPr>
          <p:cNvPr id="11" name="Freeform 10"/>
          <p:cNvSpPr/>
          <p:nvPr/>
        </p:nvSpPr>
        <p:spPr>
          <a:xfrm>
            <a:off x="6060281" y="1797844"/>
            <a:ext cx="372666" cy="857250"/>
          </a:xfrm>
          <a:custGeom>
            <a:avLst/>
            <a:gdLst>
              <a:gd name="connsiteX0" fmla="*/ 365125 w 496729"/>
              <a:gd name="connsiteY0" fmla="*/ 0 h 1143000"/>
              <a:gd name="connsiteX1" fmla="*/ 476250 w 496729"/>
              <a:gd name="connsiteY1" fmla="*/ 571500 h 1143000"/>
              <a:gd name="connsiteX2" fmla="*/ 0 w 496729"/>
              <a:gd name="connsiteY2" fmla="*/ 1143000 h 114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6729" h="1143000">
                <a:moveTo>
                  <a:pt x="365125" y="0"/>
                </a:moveTo>
                <a:cubicBezTo>
                  <a:pt x="451114" y="190500"/>
                  <a:pt x="537104" y="381000"/>
                  <a:pt x="476250" y="571500"/>
                </a:cubicBezTo>
                <a:cubicBezTo>
                  <a:pt x="415396" y="762000"/>
                  <a:pt x="0" y="1143000"/>
                  <a:pt x="0" y="1143000"/>
                </a:cubicBezTo>
              </a:path>
            </a:pathLst>
          </a:custGeom>
          <a:ln>
            <a:solidFill>
              <a:srgbClr val="262626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sz="1200"/>
          </a:p>
        </p:txBody>
      </p:sp>
      <p:sp>
        <p:nvSpPr>
          <p:cNvPr id="12" name="Freeform 11"/>
          <p:cNvSpPr/>
          <p:nvPr/>
        </p:nvSpPr>
        <p:spPr>
          <a:xfrm>
            <a:off x="3643313" y="1821656"/>
            <a:ext cx="2619375" cy="3143250"/>
          </a:xfrm>
          <a:custGeom>
            <a:avLst/>
            <a:gdLst>
              <a:gd name="connsiteX0" fmla="*/ 3492500 w 3492500"/>
              <a:gd name="connsiteY0" fmla="*/ 0 h 4191000"/>
              <a:gd name="connsiteX1" fmla="*/ 1079500 w 3492500"/>
              <a:gd name="connsiteY1" fmla="*/ 1873250 h 4191000"/>
              <a:gd name="connsiteX2" fmla="*/ 0 w 3492500"/>
              <a:gd name="connsiteY2" fmla="*/ 4191000 h 419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92500" h="4191000">
                <a:moveTo>
                  <a:pt x="3492500" y="0"/>
                </a:moveTo>
                <a:cubicBezTo>
                  <a:pt x="2577041" y="587375"/>
                  <a:pt x="1661583" y="1174750"/>
                  <a:pt x="1079500" y="1873250"/>
                </a:cubicBezTo>
                <a:cubicBezTo>
                  <a:pt x="497417" y="2571750"/>
                  <a:pt x="0" y="4191000"/>
                  <a:pt x="0" y="4191000"/>
                </a:cubicBezTo>
              </a:path>
            </a:pathLst>
          </a:custGeom>
          <a:ln>
            <a:solidFill>
              <a:srgbClr val="262626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407694197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3"/>
          <p:cNvSpPr txBox="1">
            <a:spLocks/>
          </p:cNvSpPr>
          <p:nvPr/>
        </p:nvSpPr>
        <p:spPr bwMode="auto">
          <a:xfrm>
            <a:off x="1485900" y="609600"/>
            <a:ext cx="6172200" cy="643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100" b="1" dirty="0">
                <a:solidFill>
                  <a:srgbClr val="0000CC"/>
                </a:solidFill>
                <a:latin typeface="+mj-lt"/>
              </a:rPr>
              <a:t>MIC only runs are slower because….</a:t>
            </a:r>
          </a:p>
        </p:txBody>
      </p:sp>
      <p:sp>
        <p:nvSpPr>
          <p:cNvPr id="8195" name="TextBox 3"/>
          <p:cNvSpPr txBox="1">
            <a:spLocks noChangeArrowheads="1"/>
          </p:cNvSpPr>
          <p:nvPr/>
        </p:nvSpPr>
        <p:spPr bwMode="auto">
          <a:xfrm>
            <a:off x="685800" y="1263533"/>
            <a:ext cx="7924800" cy="41780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l" eaLnBrk="1" hangingPunct="1">
              <a:lnSpc>
                <a:spcPct val="150000"/>
              </a:lnSpc>
              <a:spcBef>
                <a:spcPct val="0"/>
              </a:spcBef>
            </a:pPr>
            <a:r>
              <a:rPr lang="en-US" altLang="en-US" sz="1500" b="1" dirty="0">
                <a:latin typeface="Book Antiqua" panose="02040602050305030304" pitchFamily="18" charset="0"/>
              </a:rPr>
              <a:t>With provided example, load imbalance increases with increase of MPI ranks/cores</a:t>
            </a:r>
          </a:p>
          <a:p>
            <a:pPr lvl="1" algn="l" eaLnBrk="1" hangingPunct="1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en-US" sz="1500" b="1" dirty="0">
                <a:latin typeface="Book Antiqua" panose="02040602050305030304" pitchFamily="18" charset="0"/>
              </a:rPr>
              <a:t>100 cells can’t be evenly distributed across </a:t>
            </a:r>
            <a:r>
              <a:rPr lang="en-US" altLang="en-US" sz="1500" b="1" dirty="0" err="1">
                <a:latin typeface="Book Antiqua" panose="02040602050305030304" pitchFamily="18" charset="0"/>
              </a:rPr>
              <a:t>mpi</a:t>
            </a:r>
            <a:r>
              <a:rPr lang="en-US" altLang="en-US" sz="1500" b="1" dirty="0">
                <a:latin typeface="Book Antiqua" panose="02040602050305030304" pitchFamily="18" charset="0"/>
              </a:rPr>
              <a:t> ranks</a:t>
            </a:r>
          </a:p>
          <a:p>
            <a:pPr lvl="1" algn="l" eaLnBrk="1" hangingPunct="1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altLang="en-US" sz="1500" b="1" dirty="0">
              <a:latin typeface="Book Antiqua" panose="02040602050305030304" pitchFamily="18" charset="0"/>
            </a:endParaRPr>
          </a:p>
          <a:p>
            <a:pPr algn="l" eaLnBrk="1" hangingPunct="1">
              <a:lnSpc>
                <a:spcPct val="150000"/>
              </a:lnSpc>
              <a:spcBef>
                <a:spcPct val="0"/>
              </a:spcBef>
            </a:pPr>
            <a:r>
              <a:rPr lang="en-US" altLang="en-US" sz="1500" b="1" dirty="0">
                <a:latin typeface="Book Antiqua" panose="02040602050305030304" pitchFamily="18" charset="0"/>
              </a:rPr>
              <a:t>In order to utilize all 60 cores on MIC, problem should be sufficiently large  and distribution of cells should not introduce large load imbalance</a:t>
            </a:r>
          </a:p>
          <a:p>
            <a:pPr algn="l" eaLnBrk="1" hangingPunct="1">
              <a:lnSpc>
                <a:spcPct val="150000"/>
              </a:lnSpc>
              <a:spcBef>
                <a:spcPct val="0"/>
              </a:spcBef>
            </a:pPr>
            <a:endParaRPr lang="en-US" altLang="en-US" sz="1500" b="1" dirty="0">
              <a:latin typeface="Book Antiqua" panose="02040602050305030304" pitchFamily="18" charset="0"/>
            </a:endParaRPr>
          </a:p>
          <a:p>
            <a:pPr algn="l" eaLnBrk="1" hangingPunct="1">
              <a:lnSpc>
                <a:spcPct val="150000"/>
              </a:lnSpc>
              <a:spcBef>
                <a:spcPct val="0"/>
              </a:spcBef>
            </a:pPr>
            <a:r>
              <a:rPr lang="en-US" altLang="en-US" sz="1500" b="1" dirty="0">
                <a:latin typeface="Book Antiqua" panose="02040602050305030304" pitchFamily="18" charset="0"/>
              </a:rPr>
              <a:t>And, of course, we haven’t yet investigated</a:t>
            </a:r>
          </a:p>
          <a:p>
            <a:pPr lvl="1" algn="l" eaLnBrk="1" hangingPunct="1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en-US" sz="1500" b="1" dirty="0">
                <a:latin typeface="Book Antiqua" panose="02040602050305030304" pitchFamily="18" charset="0"/>
              </a:rPr>
              <a:t>Vectorization (currently </a:t>
            </a:r>
            <a:r>
              <a:rPr lang="en-US" altLang="en-US" sz="1500" b="1" dirty="0" err="1">
                <a:latin typeface="Book Antiqua" panose="02040602050305030304" pitchFamily="18" charset="0"/>
              </a:rPr>
              <a:t>AoS</a:t>
            </a:r>
            <a:r>
              <a:rPr lang="en-US" altLang="en-US" sz="1500" b="1" dirty="0">
                <a:latin typeface="Book Antiqua" panose="02040602050305030304" pitchFamily="18" charset="0"/>
              </a:rPr>
              <a:t> memory layout)</a:t>
            </a:r>
          </a:p>
          <a:p>
            <a:pPr lvl="1" algn="l" eaLnBrk="1" hangingPunct="1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en-US" sz="1500" b="1" dirty="0">
                <a:latin typeface="Book Antiqua" panose="02040602050305030304" pitchFamily="18" charset="0"/>
              </a:rPr>
              <a:t>Blocking / Cache reuse </a:t>
            </a:r>
          </a:p>
          <a:p>
            <a:pPr marL="457200" lvl="1" indent="0" algn="l" eaLnBrk="1" hangingPunct="1">
              <a:lnSpc>
                <a:spcPct val="150000"/>
              </a:lnSpc>
              <a:spcBef>
                <a:spcPct val="0"/>
              </a:spcBef>
              <a:buNone/>
            </a:pPr>
            <a:endParaRPr lang="en-US" altLang="en-US" sz="1500" b="1" dirty="0">
              <a:latin typeface="Book Antiqua" panose="02040602050305030304" pitchFamily="18" charset="0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</a:pPr>
            <a:endParaRPr lang="en-US" altLang="en-US" sz="1350" dirty="0">
              <a:latin typeface="Book Antiqua" panose="02040602050305030304" pitchFamily="18" charset="0"/>
            </a:endParaRPr>
          </a:p>
          <a:p>
            <a:pPr lvl="1" eaLnBrk="1" hangingPunct="1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altLang="en-US" sz="1350" dirty="0"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779657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304800"/>
            <a:ext cx="8839200" cy="609600"/>
          </a:xfrm>
        </p:spPr>
        <p:txBody>
          <a:bodyPr/>
          <a:lstStyle/>
          <a:p>
            <a:r>
              <a:rPr lang="en-US" sz="3200" dirty="0" smtClean="0"/>
              <a:t>The Neuroscience Gateway (NSG)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500" y="4038600"/>
            <a:ext cx="8839200" cy="1981200"/>
          </a:xfrm>
          <a:prstGeom prst="roundRect">
            <a:avLst/>
          </a:prstGeo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300" i="1" dirty="0" smtClean="0">
                <a:solidFill>
                  <a:srgbClr val="00B050"/>
                </a:solidFill>
                <a:latin typeface="Times New Roman" charset="0"/>
                <a:ea typeface="MS PGothic" charset="0"/>
              </a:rPr>
              <a:t>NSG </a:t>
            </a:r>
            <a:r>
              <a:rPr lang="en-US" sz="2300" i="1" dirty="0">
                <a:solidFill>
                  <a:srgbClr val="00B050"/>
                </a:solidFill>
                <a:latin typeface="Times New Roman" charset="0"/>
                <a:ea typeface="MS PGothic" charset="0"/>
              </a:rPr>
              <a:t>catalyzes and  democratizes computational </a:t>
            </a:r>
            <a:r>
              <a:rPr lang="en-US" sz="2300" i="1" dirty="0" smtClean="0">
                <a:solidFill>
                  <a:srgbClr val="00B050"/>
                </a:solidFill>
                <a:latin typeface="Times New Roman" charset="0"/>
                <a:ea typeface="MS PGothic" charset="0"/>
              </a:rPr>
              <a:t>and data processing neuroscience </a:t>
            </a:r>
            <a:r>
              <a:rPr lang="en-US" sz="2300" i="1" dirty="0">
                <a:solidFill>
                  <a:srgbClr val="00B050"/>
                </a:solidFill>
                <a:latin typeface="Times New Roman" charset="0"/>
                <a:ea typeface="MS PGothic" charset="0"/>
              </a:rPr>
              <a:t>research </a:t>
            </a:r>
            <a:r>
              <a:rPr lang="en-US" sz="2300" i="1" dirty="0" smtClean="0">
                <a:solidFill>
                  <a:srgbClr val="00B050"/>
                </a:solidFill>
                <a:latin typeface="Times New Roman" charset="0"/>
                <a:ea typeface="MS PGothic" charset="0"/>
              </a:rPr>
              <a:t>and education for </a:t>
            </a:r>
            <a:r>
              <a:rPr lang="en-US" sz="2300" i="1" dirty="0">
                <a:solidFill>
                  <a:srgbClr val="00B050"/>
                </a:solidFill>
                <a:latin typeface="Times New Roman" charset="0"/>
                <a:ea typeface="MS PGothic" charset="0"/>
              </a:rPr>
              <a:t>everybody including researchers and students from underrepresented minority </a:t>
            </a:r>
            <a:r>
              <a:rPr lang="en-US" sz="2300" i="1" dirty="0" smtClean="0">
                <a:solidFill>
                  <a:srgbClr val="00B050"/>
                </a:solidFill>
                <a:latin typeface="Times New Roman" charset="0"/>
                <a:ea typeface="MS PGothic" charset="0"/>
              </a:rPr>
              <a:t>institutions</a:t>
            </a:r>
            <a:endParaRPr lang="en-US" altLang="en-US" dirty="0"/>
          </a:p>
          <a:p>
            <a:pPr marL="514350" indent="-514350">
              <a:buFontTx/>
              <a:buNone/>
            </a:pPr>
            <a:endParaRPr lang="en-US" altLang="en-US" dirty="0">
              <a:solidFill>
                <a:srgbClr val="00B050"/>
              </a:solidFill>
            </a:endParaRPr>
          </a:p>
          <a:p>
            <a:pPr marL="342900" lvl="1" indent="-342900"/>
            <a:endParaRPr lang="en-US" dirty="0"/>
          </a:p>
          <a:p>
            <a:endParaRPr lang="en-US" sz="2600" dirty="0" smtClean="0"/>
          </a:p>
          <a:p>
            <a:pPr marL="0" indent="0" algn="ctr">
              <a:buNone/>
            </a:pPr>
            <a:endParaRPr lang="en-US" i="1" dirty="0" smtClean="0">
              <a:solidFill>
                <a:schemeClr val="accent2"/>
              </a:solidFill>
            </a:endParaRPr>
          </a:p>
        </p:txBody>
      </p:sp>
      <p:sp>
        <p:nvSpPr>
          <p:cNvPr id="6" name="Rounded Rectangle 5"/>
          <p:cNvSpPr/>
          <p:nvPr/>
        </p:nvSpPr>
        <p:spPr bwMode="auto">
          <a:xfrm>
            <a:off x="152400" y="1371600"/>
            <a:ext cx="8915400" cy="2362200"/>
          </a:xfrm>
          <a:prstGeom prst="round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2400" dirty="0" smtClean="0">
                <a:latin typeface="Times New Roman" charset="0"/>
                <a:ea typeface="MS PGothic" charset="0"/>
              </a:rPr>
              <a:t>The NSG provides simple and secure access through portal and programmatic services, to run neuroscience modeling and data processing software and tools on compute resources</a:t>
            </a:r>
          </a:p>
          <a:p>
            <a:r>
              <a:rPr lang="en-US" sz="2400" dirty="0" smtClean="0">
                <a:latin typeface="Times New Roman" charset="0"/>
                <a:ea typeface="MS PGothic" charset="0"/>
              </a:rPr>
              <a:t>http://</a:t>
            </a:r>
            <a:r>
              <a:rPr lang="en-US" sz="2400" dirty="0" err="1" smtClean="0">
                <a:latin typeface="Times New Roman" charset="0"/>
                <a:ea typeface="MS PGothic" charset="0"/>
              </a:rPr>
              <a:t>www.nsgportal.org</a:t>
            </a:r>
            <a:r>
              <a:rPr lang="en-US" sz="2400" dirty="0" smtClean="0">
                <a:solidFill>
                  <a:srgbClr val="000000"/>
                </a:solidFill>
                <a:latin typeface="Times New Roman" charset="0"/>
                <a:ea typeface="MS PGothic" charset="0"/>
              </a:rPr>
              <a:t> </a:t>
            </a:r>
            <a:endParaRPr lang="en-US" sz="2400" dirty="0">
              <a:solidFill>
                <a:srgbClr val="000000"/>
              </a:solidFill>
              <a:latin typeface="Times New Roman" charset="0"/>
              <a:ea typeface="MS P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333905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3"/>
          <p:cNvSpPr txBox="1">
            <a:spLocks/>
          </p:cNvSpPr>
          <p:nvPr/>
        </p:nvSpPr>
        <p:spPr bwMode="auto">
          <a:xfrm>
            <a:off x="1435184" y="538309"/>
            <a:ext cx="6172200" cy="5512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100" b="1" dirty="0">
                <a:solidFill>
                  <a:srgbClr val="0000CC"/>
                </a:solidFill>
                <a:latin typeface="+mj-lt"/>
              </a:rPr>
              <a:t>What about performance Hybrid Jobs?</a:t>
            </a:r>
          </a:p>
        </p:txBody>
      </p:sp>
      <p:sp>
        <p:nvSpPr>
          <p:cNvPr id="9219" name="TextBox 3"/>
          <p:cNvSpPr txBox="1">
            <a:spLocks noChangeArrowheads="1"/>
          </p:cNvSpPr>
          <p:nvPr/>
        </p:nvSpPr>
        <p:spPr bwMode="auto">
          <a:xfrm>
            <a:off x="1323265" y="4058327"/>
            <a:ext cx="6396038" cy="17889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l" eaLnBrk="1" hangingPunct="1">
              <a:lnSpc>
                <a:spcPct val="150000"/>
              </a:lnSpc>
              <a:spcBef>
                <a:spcPct val="0"/>
              </a:spcBef>
            </a:pPr>
            <a:r>
              <a:rPr lang="en-US" altLang="en-US" sz="1500" b="1" dirty="0">
                <a:latin typeface="+mn-lt"/>
              </a:rPr>
              <a:t>Above job with 16 MPI ranks on host and 8 MPI ranks on MIC</a:t>
            </a:r>
          </a:p>
          <a:p>
            <a:pPr algn="l" eaLnBrk="1" hangingPunct="1">
              <a:lnSpc>
                <a:spcPct val="150000"/>
              </a:lnSpc>
              <a:spcBef>
                <a:spcPct val="0"/>
              </a:spcBef>
            </a:pPr>
            <a:r>
              <a:rPr lang="en-US" altLang="en-US" sz="1500" b="1" dirty="0">
                <a:latin typeface="+mn-lt"/>
              </a:rPr>
              <a:t>MPI ranks on CPU takes very little time compare to ranks on MIC</a:t>
            </a:r>
          </a:p>
          <a:p>
            <a:pPr lvl="1" algn="l" eaLnBrk="1" hangingPunct="1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en-US" sz="1500" b="1" dirty="0">
                <a:latin typeface="+mn-lt"/>
              </a:rPr>
              <a:t>as we know MIC cores are slow compare to CPU</a:t>
            </a:r>
          </a:p>
          <a:p>
            <a:pPr algn="l" eaLnBrk="1" hangingPunct="1">
              <a:lnSpc>
                <a:spcPct val="150000"/>
              </a:lnSpc>
              <a:spcBef>
                <a:spcPct val="0"/>
              </a:spcBef>
            </a:pPr>
            <a:endParaRPr lang="en-US" altLang="en-US" sz="1500" b="1" dirty="0">
              <a:latin typeface="+mn-lt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</a:pPr>
            <a:endParaRPr lang="en-US" altLang="en-US" sz="1350" b="1" dirty="0">
              <a:latin typeface="Book Antiqua" panose="02040602050305030304" pitchFamily="18" charset="0"/>
            </a:endParaRPr>
          </a:p>
        </p:txBody>
      </p:sp>
      <p:pic>
        <p:nvPicPr>
          <p:cNvPr id="9220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6724" y="1551422"/>
            <a:ext cx="3120184" cy="2370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1" name="TextBox 34"/>
          <p:cNvSpPr txBox="1">
            <a:spLocks noChangeArrowheads="1"/>
          </p:cNvSpPr>
          <p:nvPr/>
        </p:nvSpPr>
        <p:spPr bwMode="auto">
          <a:xfrm>
            <a:off x="3631406" y="2655095"/>
            <a:ext cx="1190625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050">
                <a:latin typeface="Book Antiqua" panose="02040602050305030304" pitchFamily="18" charset="0"/>
              </a:rPr>
              <a:t>16 ranks on cpu</a:t>
            </a:r>
          </a:p>
        </p:txBody>
      </p:sp>
      <p:sp>
        <p:nvSpPr>
          <p:cNvPr id="9222" name="TextBox 34"/>
          <p:cNvSpPr txBox="1">
            <a:spLocks noChangeArrowheads="1"/>
          </p:cNvSpPr>
          <p:nvPr/>
        </p:nvSpPr>
        <p:spPr bwMode="auto">
          <a:xfrm>
            <a:off x="4619625" y="2085976"/>
            <a:ext cx="1190625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050" dirty="0">
                <a:latin typeface="Book Antiqua" panose="02040602050305030304" pitchFamily="18" charset="0"/>
              </a:rPr>
              <a:t>8 ranks on MIC</a:t>
            </a:r>
          </a:p>
        </p:txBody>
      </p:sp>
    </p:spTree>
    <p:extLst>
      <p:ext uri="{BB962C8B-B14F-4D97-AF65-F5344CB8AC3E}">
        <p14:creationId xmlns:p14="http://schemas.microsoft.com/office/powerpoint/2010/main" val="129600852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2176462"/>
            <a:ext cx="6858000" cy="3824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3" name="Title 3"/>
          <p:cNvSpPr txBox="1">
            <a:spLocks/>
          </p:cNvSpPr>
          <p:nvPr/>
        </p:nvSpPr>
        <p:spPr bwMode="auto">
          <a:xfrm>
            <a:off x="1485900" y="333142"/>
            <a:ext cx="6172200" cy="5819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100" b="1" dirty="0">
                <a:solidFill>
                  <a:srgbClr val="0000CC"/>
                </a:solidFill>
                <a:latin typeface="+mj-lt"/>
              </a:rPr>
              <a:t>Performance analysis of Hybrid Job</a:t>
            </a:r>
          </a:p>
        </p:txBody>
      </p:sp>
      <p:sp>
        <p:nvSpPr>
          <p:cNvPr id="10244" name="TextBox 34"/>
          <p:cNvSpPr txBox="1">
            <a:spLocks noChangeArrowheads="1"/>
          </p:cNvSpPr>
          <p:nvPr/>
        </p:nvSpPr>
        <p:spPr bwMode="auto">
          <a:xfrm>
            <a:off x="1372560" y="1525938"/>
            <a:ext cx="200025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l" eaLnBrk="1" hangingPunct="1">
              <a:spcBef>
                <a:spcPct val="0"/>
              </a:spcBef>
              <a:buFontTx/>
              <a:buNone/>
            </a:pPr>
            <a:r>
              <a:rPr lang="en-US" altLang="en-US" sz="1200" b="1" dirty="0">
                <a:latin typeface="Book Antiqua" panose="02040602050305030304" pitchFamily="18" charset="0"/>
              </a:rPr>
              <a:t>ranks on CPU are very fast and finishes computations very fast</a:t>
            </a:r>
          </a:p>
        </p:txBody>
      </p:sp>
      <p:sp>
        <p:nvSpPr>
          <p:cNvPr id="10245" name="TextBox 34"/>
          <p:cNvSpPr txBox="1">
            <a:spLocks noChangeArrowheads="1"/>
          </p:cNvSpPr>
          <p:nvPr/>
        </p:nvSpPr>
        <p:spPr bwMode="auto">
          <a:xfrm>
            <a:off x="5652805" y="1536768"/>
            <a:ext cx="1870472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l" eaLnBrk="1" hangingPunct="1">
              <a:spcBef>
                <a:spcPct val="0"/>
              </a:spcBef>
              <a:buFontTx/>
              <a:buNone/>
            </a:pPr>
            <a:r>
              <a:rPr lang="en-US" altLang="en-US" sz="1200" b="1" dirty="0">
                <a:latin typeface="Book Antiqua" panose="02040602050305030304" pitchFamily="18" charset="0"/>
              </a:rPr>
              <a:t>ranks on CPU wait for ranks on MIC in MPI collective</a:t>
            </a:r>
          </a:p>
        </p:txBody>
      </p:sp>
      <p:sp>
        <p:nvSpPr>
          <p:cNvPr id="10246" name="TextBox 34"/>
          <p:cNvSpPr txBox="1">
            <a:spLocks noChangeArrowheads="1"/>
          </p:cNvSpPr>
          <p:nvPr/>
        </p:nvSpPr>
        <p:spPr bwMode="auto">
          <a:xfrm>
            <a:off x="3504490" y="1526829"/>
            <a:ext cx="1870472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l" eaLnBrk="1" hangingPunct="1">
              <a:spcBef>
                <a:spcPct val="0"/>
              </a:spcBef>
              <a:buFontTx/>
              <a:buNone/>
            </a:pPr>
            <a:r>
              <a:rPr lang="en-US" altLang="en-US" sz="1200" b="1" dirty="0">
                <a:latin typeface="Book Antiqua" panose="02040602050305030304" pitchFamily="18" charset="0"/>
              </a:rPr>
              <a:t>ranks on MIC are slow and busy computing all the time</a:t>
            </a:r>
          </a:p>
        </p:txBody>
      </p:sp>
      <p:sp>
        <p:nvSpPr>
          <p:cNvPr id="3" name="Freeform 2"/>
          <p:cNvSpPr/>
          <p:nvPr/>
        </p:nvSpPr>
        <p:spPr>
          <a:xfrm>
            <a:off x="1807369" y="1928812"/>
            <a:ext cx="538163" cy="1357313"/>
          </a:xfrm>
          <a:custGeom>
            <a:avLst/>
            <a:gdLst>
              <a:gd name="connsiteX0" fmla="*/ 716906 w 716906"/>
              <a:gd name="connsiteY0" fmla="*/ 0 h 1809750"/>
              <a:gd name="connsiteX1" fmla="*/ 2531 w 716906"/>
              <a:gd name="connsiteY1" fmla="*/ 968375 h 1809750"/>
              <a:gd name="connsiteX2" fmla="*/ 462906 w 716906"/>
              <a:gd name="connsiteY2" fmla="*/ 1809750 h 1809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16906" h="1809750">
                <a:moveTo>
                  <a:pt x="716906" y="0"/>
                </a:moveTo>
                <a:cubicBezTo>
                  <a:pt x="380885" y="333375"/>
                  <a:pt x="44864" y="666750"/>
                  <a:pt x="2531" y="968375"/>
                </a:cubicBezTo>
                <a:cubicBezTo>
                  <a:pt x="-39802" y="1270000"/>
                  <a:pt x="462906" y="1809750"/>
                  <a:pt x="462906" y="1809750"/>
                </a:cubicBezTo>
              </a:path>
            </a:pathLst>
          </a:custGeom>
          <a:ln>
            <a:solidFill>
              <a:srgbClr val="262626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sz="1200"/>
          </a:p>
        </p:txBody>
      </p:sp>
      <p:sp>
        <p:nvSpPr>
          <p:cNvPr id="8" name="Freeform 7"/>
          <p:cNvSpPr/>
          <p:nvPr/>
        </p:nvSpPr>
        <p:spPr>
          <a:xfrm>
            <a:off x="3282554" y="1952626"/>
            <a:ext cx="837009" cy="3274219"/>
          </a:xfrm>
          <a:custGeom>
            <a:avLst/>
            <a:gdLst>
              <a:gd name="connsiteX0" fmla="*/ 1116243 w 1116243"/>
              <a:gd name="connsiteY0" fmla="*/ 0 h 4365625"/>
              <a:gd name="connsiteX1" fmla="*/ 116118 w 1116243"/>
              <a:gd name="connsiteY1" fmla="*/ 2270125 h 4365625"/>
              <a:gd name="connsiteX2" fmla="*/ 20868 w 1116243"/>
              <a:gd name="connsiteY2" fmla="*/ 4365625 h 4365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16243" h="4365625">
                <a:moveTo>
                  <a:pt x="1116243" y="0"/>
                </a:moveTo>
                <a:cubicBezTo>
                  <a:pt x="707462" y="771260"/>
                  <a:pt x="298681" y="1542521"/>
                  <a:pt x="116118" y="2270125"/>
                </a:cubicBezTo>
                <a:cubicBezTo>
                  <a:pt x="-66445" y="2997729"/>
                  <a:pt x="20868" y="4365625"/>
                  <a:pt x="20868" y="4365625"/>
                </a:cubicBezTo>
              </a:path>
            </a:pathLst>
          </a:custGeom>
          <a:ln>
            <a:solidFill>
              <a:srgbClr val="262626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sz="1200"/>
          </a:p>
        </p:txBody>
      </p:sp>
      <p:sp>
        <p:nvSpPr>
          <p:cNvPr id="9" name="Freeform 8"/>
          <p:cNvSpPr/>
          <p:nvPr/>
        </p:nvSpPr>
        <p:spPr>
          <a:xfrm>
            <a:off x="4577954" y="1916906"/>
            <a:ext cx="1160859" cy="1309688"/>
          </a:xfrm>
          <a:custGeom>
            <a:avLst/>
            <a:gdLst>
              <a:gd name="connsiteX0" fmla="*/ 1548494 w 1548494"/>
              <a:gd name="connsiteY0" fmla="*/ 0 h 1746250"/>
              <a:gd name="connsiteX1" fmla="*/ 230869 w 1548494"/>
              <a:gd name="connsiteY1" fmla="*/ 603250 h 1746250"/>
              <a:gd name="connsiteX2" fmla="*/ 8619 w 1548494"/>
              <a:gd name="connsiteY2" fmla="*/ 1746250 h 1746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48494" h="1746250">
                <a:moveTo>
                  <a:pt x="1548494" y="0"/>
                </a:moveTo>
                <a:cubicBezTo>
                  <a:pt x="1018004" y="156104"/>
                  <a:pt x="487515" y="312208"/>
                  <a:pt x="230869" y="603250"/>
                </a:cubicBezTo>
                <a:cubicBezTo>
                  <a:pt x="-25777" y="894292"/>
                  <a:pt x="-8579" y="1320271"/>
                  <a:pt x="8619" y="1746250"/>
                </a:cubicBezTo>
              </a:path>
            </a:pathLst>
          </a:custGeom>
          <a:ln>
            <a:solidFill>
              <a:srgbClr val="262626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54471213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57338" y="2395539"/>
            <a:ext cx="5154216" cy="46166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214313" indent="-214313">
              <a:buFont typeface="Arial"/>
              <a:buChar char="•"/>
              <a:defRPr/>
            </a:pPr>
            <a:endParaRPr lang="en-US" sz="1200" dirty="0">
              <a:latin typeface="Book Antiqua"/>
              <a:cs typeface="Book Antiqua"/>
            </a:endParaRPr>
          </a:p>
          <a:p>
            <a:pPr>
              <a:defRPr/>
            </a:pPr>
            <a:endParaRPr lang="en-US" sz="1200" dirty="0">
              <a:latin typeface="Book Antiqua"/>
              <a:cs typeface="Book Antiqua"/>
            </a:endParaRPr>
          </a:p>
        </p:txBody>
      </p:sp>
      <p:sp>
        <p:nvSpPr>
          <p:cNvPr id="11267" name="TextBox 2"/>
          <p:cNvSpPr txBox="1">
            <a:spLocks noChangeArrowheads="1"/>
          </p:cNvSpPr>
          <p:nvPr/>
        </p:nvSpPr>
        <p:spPr bwMode="auto">
          <a:xfrm>
            <a:off x="2971800" y="649014"/>
            <a:ext cx="294917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 b="1" dirty="0">
                <a:solidFill>
                  <a:srgbClr val="0000CC"/>
                </a:solidFill>
                <a:latin typeface="+mj-lt"/>
              </a:rPr>
              <a:t>For Hybrid Jobs</a:t>
            </a:r>
          </a:p>
        </p:txBody>
      </p:sp>
      <p:sp>
        <p:nvSpPr>
          <p:cNvPr id="11268" name="TextBox 3"/>
          <p:cNvSpPr txBox="1">
            <a:spLocks noChangeArrowheads="1"/>
          </p:cNvSpPr>
          <p:nvPr/>
        </p:nvSpPr>
        <p:spPr bwMode="auto">
          <a:xfrm>
            <a:off x="762000" y="1699627"/>
            <a:ext cx="7619999" cy="3173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marL="0" indent="0">
              <a:lnSpc>
                <a:spcPct val="150000"/>
              </a:lnSpc>
              <a:spcBef>
                <a:spcPct val="0"/>
              </a:spcBef>
              <a:buNone/>
            </a:pPr>
            <a:endParaRPr lang="en-US" altLang="en-US" sz="1350" dirty="0">
              <a:latin typeface="Book Antiqua" panose="02040602050305030304" pitchFamily="18" charset="0"/>
            </a:endParaRPr>
          </a:p>
          <a:p>
            <a:pPr algn="l" eaLnBrk="1" hangingPunct="1">
              <a:lnSpc>
                <a:spcPct val="150000"/>
              </a:lnSpc>
              <a:spcBef>
                <a:spcPct val="0"/>
              </a:spcBef>
            </a:pPr>
            <a:r>
              <a:rPr lang="en-US" altLang="en-US" sz="1500" b="1" dirty="0">
                <a:latin typeface="+mn-lt"/>
              </a:rPr>
              <a:t>Currently NEURON distribute equal amount of work for ranks on CPU as well as MIC</a:t>
            </a:r>
          </a:p>
          <a:p>
            <a:pPr algn="l" eaLnBrk="1" hangingPunct="1">
              <a:lnSpc>
                <a:spcPct val="150000"/>
              </a:lnSpc>
              <a:spcBef>
                <a:spcPct val="0"/>
              </a:spcBef>
            </a:pPr>
            <a:endParaRPr lang="en-US" altLang="en-US" sz="1500" b="1" dirty="0">
              <a:latin typeface="+mn-lt"/>
            </a:endParaRPr>
          </a:p>
          <a:p>
            <a:pPr algn="l" eaLnBrk="1" hangingPunct="1">
              <a:lnSpc>
                <a:spcPct val="150000"/>
              </a:lnSpc>
              <a:spcBef>
                <a:spcPct val="0"/>
              </a:spcBef>
            </a:pPr>
            <a:r>
              <a:rPr lang="en-US" altLang="en-US" sz="1500" b="1" dirty="0">
                <a:latin typeface="+mn-lt"/>
              </a:rPr>
              <a:t>This makes ranks on MIC compute heavy compare to CPU (considering CPU cores are faster than MIC cores)</a:t>
            </a:r>
          </a:p>
          <a:p>
            <a:pPr algn="l" eaLnBrk="1" hangingPunct="1">
              <a:lnSpc>
                <a:spcPct val="150000"/>
              </a:lnSpc>
              <a:spcBef>
                <a:spcPct val="0"/>
              </a:spcBef>
            </a:pPr>
            <a:endParaRPr lang="en-US" altLang="en-US" sz="1500" b="1" dirty="0">
              <a:latin typeface="+mn-lt"/>
            </a:endParaRPr>
          </a:p>
          <a:p>
            <a:pPr algn="l" eaLnBrk="1" hangingPunct="1">
              <a:lnSpc>
                <a:spcPct val="150000"/>
              </a:lnSpc>
              <a:spcBef>
                <a:spcPct val="0"/>
              </a:spcBef>
            </a:pPr>
            <a:r>
              <a:rPr lang="en-US" altLang="en-US" sz="1500" b="1" dirty="0">
                <a:latin typeface="+mn-lt"/>
              </a:rPr>
              <a:t>So, need to be careful while running hybrid jobs</a:t>
            </a:r>
          </a:p>
          <a:p>
            <a:pPr lvl="1" algn="l" eaLnBrk="1" hangingPunct="1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en-US" sz="1500" b="1" dirty="0">
                <a:latin typeface="+mn-lt"/>
              </a:rPr>
              <a:t>require CPU and MIC aware load balancing </a:t>
            </a:r>
          </a:p>
        </p:txBody>
      </p:sp>
    </p:spTree>
    <p:extLst>
      <p:ext uri="{BB962C8B-B14F-4D97-AF65-F5344CB8AC3E}">
        <p14:creationId xmlns:p14="http://schemas.microsoft.com/office/powerpoint/2010/main" val="357630810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57338" y="2395539"/>
            <a:ext cx="5154216" cy="46166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214313" indent="-214313">
              <a:buFont typeface="Arial"/>
              <a:buChar char="•"/>
              <a:defRPr/>
            </a:pPr>
            <a:endParaRPr lang="en-US" sz="1200" dirty="0">
              <a:latin typeface="Book Antiqua"/>
              <a:cs typeface="Book Antiqua"/>
            </a:endParaRPr>
          </a:p>
          <a:p>
            <a:pPr>
              <a:defRPr/>
            </a:pPr>
            <a:endParaRPr lang="en-US" sz="1200" dirty="0">
              <a:latin typeface="Book Antiqua"/>
              <a:cs typeface="Book Antiqua"/>
            </a:endParaRPr>
          </a:p>
        </p:txBody>
      </p:sp>
      <p:sp>
        <p:nvSpPr>
          <p:cNvPr id="12291" name="TextBox 2"/>
          <p:cNvSpPr txBox="1">
            <a:spLocks noChangeArrowheads="1"/>
          </p:cNvSpPr>
          <p:nvPr/>
        </p:nvSpPr>
        <p:spPr bwMode="auto">
          <a:xfrm>
            <a:off x="2386609" y="533400"/>
            <a:ext cx="463034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1" dirty="0">
                <a:solidFill>
                  <a:srgbClr val="0000CC"/>
                </a:solidFill>
                <a:latin typeface="+mj-lt"/>
              </a:rPr>
              <a:t>Apples-to-Apples Comparison</a:t>
            </a:r>
          </a:p>
        </p:txBody>
      </p:sp>
      <p:sp>
        <p:nvSpPr>
          <p:cNvPr id="23555" name="TextBox 3"/>
          <p:cNvSpPr txBox="1">
            <a:spLocks noChangeArrowheads="1"/>
          </p:cNvSpPr>
          <p:nvPr/>
        </p:nvSpPr>
        <p:spPr bwMode="auto">
          <a:xfrm>
            <a:off x="304800" y="1295400"/>
            <a:ext cx="8610599" cy="4212692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lvl1pPr marL="2857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l" eaLnBrk="1" hangingPunct="1">
              <a:lnSpc>
                <a:spcPct val="150000"/>
              </a:lnSpc>
              <a:buFont typeface="Arial" charset="0"/>
              <a:buChar char="•"/>
              <a:defRPr/>
            </a:pPr>
            <a:r>
              <a:rPr lang="en-US" sz="1500" b="1" dirty="0">
                <a:latin typeface="+mn-lt"/>
                <a:cs typeface="Book Antiqua" charset="0"/>
              </a:rPr>
              <a:t>In order to compare CPU </a:t>
            </a:r>
            <a:r>
              <a:rPr lang="en-US" sz="1500" b="1" dirty="0" err="1">
                <a:latin typeface="+mn-lt"/>
                <a:cs typeface="Book Antiqua" charset="0"/>
              </a:rPr>
              <a:t>vs</a:t>
            </a:r>
            <a:r>
              <a:rPr lang="en-US" sz="1500" b="1" dirty="0">
                <a:latin typeface="+mn-lt"/>
                <a:cs typeface="Book Antiqua" charset="0"/>
              </a:rPr>
              <a:t> MIC performance, we have to</a:t>
            </a:r>
          </a:p>
          <a:p>
            <a:pPr lvl="1" algn="l" eaLnBrk="1" hangingPunct="1">
              <a:lnSpc>
                <a:spcPct val="150000"/>
              </a:lnSpc>
              <a:buFont typeface="Arial" charset="0"/>
              <a:buChar char="•"/>
              <a:defRPr/>
            </a:pPr>
            <a:r>
              <a:rPr lang="en-US" sz="1500" b="1" dirty="0">
                <a:latin typeface="+mn-lt"/>
                <a:cs typeface="Book Antiqua" charset="0"/>
              </a:rPr>
              <a:t>use large problem size</a:t>
            </a:r>
          </a:p>
          <a:p>
            <a:pPr lvl="1" algn="l" eaLnBrk="1" hangingPunct="1">
              <a:lnSpc>
                <a:spcPct val="150000"/>
              </a:lnSpc>
              <a:buFont typeface="Arial" charset="0"/>
              <a:buChar char="•"/>
              <a:defRPr/>
            </a:pPr>
            <a:r>
              <a:rPr lang="en-US" sz="1500" b="1" dirty="0">
                <a:latin typeface="+mn-lt"/>
                <a:cs typeface="Book Antiqua" charset="0"/>
              </a:rPr>
              <a:t>avoid load imbalance </a:t>
            </a:r>
          </a:p>
          <a:p>
            <a:pPr algn="l" eaLnBrk="1" hangingPunct="1">
              <a:lnSpc>
                <a:spcPct val="150000"/>
              </a:lnSpc>
              <a:buFont typeface="Arial" charset="0"/>
              <a:buChar char="•"/>
              <a:defRPr/>
            </a:pPr>
            <a:r>
              <a:rPr lang="en-US" sz="1500" b="1" dirty="0">
                <a:latin typeface="+mn-lt"/>
                <a:cs typeface="Book Antiqua" charset="0"/>
              </a:rPr>
              <a:t>How to increase problem size for provided JonesEtAl2009  example?</a:t>
            </a:r>
          </a:p>
          <a:p>
            <a:pPr lvl="1" algn="l" eaLnBrk="1" hangingPunct="1">
              <a:lnSpc>
                <a:spcPct val="150000"/>
              </a:lnSpc>
              <a:buFont typeface="Arial" charset="0"/>
              <a:buChar char="•"/>
              <a:defRPr/>
            </a:pPr>
            <a:r>
              <a:rPr lang="en-US" sz="1500" b="1" dirty="0">
                <a:latin typeface="+mn-lt"/>
                <a:cs typeface="Book Antiqua" charset="0"/>
              </a:rPr>
              <a:t>Changed X_DIM and Y_DIM in </a:t>
            </a:r>
            <a:r>
              <a:rPr lang="en-US" sz="1500" b="1" dirty="0" err="1">
                <a:latin typeface="+mn-lt"/>
                <a:cs typeface="Book Antiqua" charset="0"/>
              </a:rPr>
              <a:t>Batch.hoc</a:t>
            </a:r>
            <a:endParaRPr lang="en-US" sz="1500" b="1" dirty="0">
              <a:latin typeface="+mn-lt"/>
              <a:cs typeface="Book Antiqua" charset="0"/>
            </a:endParaRPr>
          </a:p>
          <a:p>
            <a:pPr lvl="2" algn="l" eaLnBrk="1" hangingPunct="1">
              <a:lnSpc>
                <a:spcPct val="150000"/>
              </a:lnSpc>
              <a:buFont typeface="Arial" charset="0"/>
              <a:buChar char="•"/>
              <a:defRPr/>
            </a:pPr>
            <a:r>
              <a:rPr lang="en-US" sz="1500" b="1" dirty="0">
                <a:latin typeface="+mn-lt"/>
                <a:cs typeface="Book Antiqua" charset="0"/>
              </a:rPr>
              <a:t>there might be additional details</a:t>
            </a:r>
          </a:p>
          <a:p>
            <a:pPr algn="l" eaLnBrk="1" hangingPunct="1">
              <a:lnSpc>
                <a:spcPct val="150000"/>
              </a:lnSpc>
              <a:buFont typeface="Arial" charset="0"/>
              <a:buChar char="•"/>
              <a:defRPr/>
            </a:pPr>
            <a:r>
              <a:rPr lang="en-US" sz="1500" b="1" dirty="0">
                <a:latin typeface="+mn-lt"/>
                <a:cs typeface="Book Antiqua" charset="0"/>
              </a:rPr>
              <a:t>For next benchmark :</a:t>
            </a:r>
          </a:p>
          <a:p>
            <a:pPr lvl="1" algn="l" eaLnBrk="1" hangingPunct="1">
              <a:lnSpc>
                <a:spcPct val="150000"/>
              </a:lnSpc>
              <a:buFont typeface="Arial" charset="0"/>
              <a:buChar char="•"/>
              <a:defRPr/>
            </a:pPr>
            <a:r>
              <a:rPr lang="en-US" sz="1500" b="1" dirty="0">
                <a:latin typeface="+mn-lt"/>
                <a:cs typeface="Book Antiqua" charset="0"/>
              </a:rPr>
              <a:t>X_DIM = 48, Y_DIM = 10  (note: this is exact multiple of ranks on MIC to avoid imbalance)</a:t>
            </a:r>
          </a:p>
          <a:p>
            <a:pPr lvl="2" algn="l" eaLnBrk="1" hangingPunct="1">
              <a:lnSpc>
                <a:spcPct val="150000"/>
              </a:lnSpc>
              <a:buFont typeface="Arial" charset="0"/>
              <a:buChar char="•"/>
              <a:defRPr/>
            </a:pPr>
            <a:r>
              <a:rPr lang="en-US" sz="1500" b="1" dirty="0">
                <a:latin typeface="+mn-lt"/>
                <a:cs typeface="Book Antiqua" charset="0"/>
              </a:rPr>
              <a:t>480 cells</a:t>
            </a:r>
          </a:p>
          <a:p>
            <a:pPr lvl="1" algn="l" eaLnBrk="1" hangingPunct="1">
              <a:lnSpc>
                <a:spcPct val="150000"/>
              </a:lnSpc>
              <a:buFont typeface="Arial" charset="0"/>
              <a:buChar char="•"/>
              <a:defRPr/>
            </a:pPr>
            <a:r>
              <a:rPr lang="en-US" sz="1500" b="1" dirty="0" err="1">
                <a:latin typeface="+mn-lt"/>
                <a:cs typeface="Book Antiqua" charset="0"/>
              </a:rPr>
              <a:t>tstop</a:t>
            </a:r>
            <a:r>
              <a:rPr lang="en-US" sz="1500" b="1" dirty="0">
                <a:latin typeface="+mn-lt"/>
                <a:cs typeface="Book Antiqua" charset="0"/>
              </a:rPr>
              <a:t> = 5</a:t>
            </a:r>
          </a:p>
          <a:p>
            <a:pPr lvl="1" eaLnBrk="1" hangingPunct="1">
              <a:lnSpc>
                <a:spcPct val="150000"/>
              </a:lnSpc>
              <a:buFont typeface="Arial" charset="0"/>
              <a:buChar char="•"/>
              <a:defRPr/>
            </a:pPr>
            <a:endParaRPr lang="en-US" sz="1350" dirty="0">
              <a:latin typeface="Book Antiqua" charset="0"/>
              <a:cs typeface="Book Antiqu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515935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2108" y="1938337"/>
            <a:ext cx="2745581" cy="22538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5" name="Title 3"/>
          <p:cNvSpPr txBox="1">
            <a:spLocks/>
          </p:cNvSpPr>
          <p:nvPr/>
        </p:nvSpPr>
        <p:spPr bwMode="auto">
          <a:xfrm>
            <a:off x="1439546" y="496982"/>
            <a:ext cx="6172200" cy="7137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400" b="1" dirty="0">
                <a:solidFill>
                  <a:srgbClr val="0000CC"/>
                </a:solidFill>
                <a:latin typeface="+mj-lt"/>
              </a:rPr>
              <a:t>Host only Vs. MIC only</a:t>
            </a:r>
          </a:p>
        </p:txBody>
      </p:sp>
      <p:sp>
        <p:nvSpPr>
          <p:cNvPr id="13316" name="TextBox 34"/>
          <p:cNvSpPr txBox="1">
            <a:spLocks noChangeArrowheads="1"/>
          </p:cNvSpPr>
          <p:nvPr/>
        </p:nvSpPr>
        <p:spPr bwMode="auto">
          <a:xfrm>
            <a:off x="2985448" y="1575147"/>
            <a:ext cx="236165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200" b="1" dirty="0">
                <a:latin typeface="Book Antiqua" panose="02040602050305030304" pitchFamily="18" charset="0"/>
              </a:rPr>
              <a:t>large, load balanced problem</a:t>
            </a:r>
          </a:p>
        </p:txBody>
      </p:sp>
      <p:sp>
        <p:nvSpPr>
          <p:cNvPr id="13317" name="TextBox 3"/>
          <p:cNvSpPr txBox="1">
            <a:spLocks noChangeArrowheads="1"/>
          </p:cNvSpPr>
          <p:nvPr/>
        </p:nvSpPr>
        <p:spPr bwMode="auto">
          <a:xfrm>
            <a:off x="1402557" y="4354117"/>
            <a:ext cx="6598444" cy="11310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l" eaLnBrk="1" hangingPunct="1">
              <a:lnSpc>
                <a:spcPct val="150000"/>
              </a:lnSpc>
              <a:spcBef>
                <a:spcPct val="0"/>
              </a:spcBef>
            </a:pPr>
            <a:r>
              <a:rPr lang="en-US" altLang="en-US" sz="1500" b="1" dirty="0">
                <a:latin typeface="+mn-lt"/>
              </a:rPr>
              <a:t>Using larger, load balanced problem improves performance!</a:t>
            </a:r>
          </a:p>
          <a:p>
            <a:pPr algn="l" eaLnBrk="1" hangingPunct="1">
              <a:lnSpc>
                <a:spcPct val="150000"/>
              </a:lnSpc>
              <a:spcBef>
                <a:spcPct val="0"/>
              </a:spcBef>
            </a:pPr>
            <a:r>
              <a:rPr lang="en-US" altLang="en-US" sz="1500" b="1" dirty="0">
                <a:latin typeface="+mn-lt"/>
              </a:rPr>
              <a:t>MIC is now only 1.93x slower compare to dual socket Xeon </a:t>
            </a:r>
          </a:p>
          <a:p>
            <a:pPr lvl="1" algn="l" eaLnBrk="1" hangingPunct="1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en-US" sz="1500" b="1" dirty="0">
                <a:latin typeface="+mn-lt"/>
              </a:rPr>
              <a:t>no performance tuning, optimizations yet</a:t>
            </a:r>
          </a:p>
        </p:txBody>
      </p:sp>
      <p:pic>
        <p:nvPicPr>
          <p:cNvPr id="13318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6269" y="1908574"/>
            <a:ext cx="2868216" cy="23074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3279571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941911"/>
            <a:ext cx="6858000" cy="40588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39" name="TextBox 34"/>
          <p:cNvSpPr txBox="1">
            <a:spLocks noChangeArrowheads="1"/>
          </p:cNvSpPr>
          <p:nvPr/>
        </p:nvSpPr>
        <p:spPr bwMode="auto">
          <a:xfrm>
            <a:off x="1143001" y="1446610"/>
            <a:ext cx="187047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050" b="1" dirty="0">
                <a:latin typeface="Book Antiqua" panose="02040602050305030304" pitchFamily="18" charset="0"/>
              </a:rPr>
              <a:t> </a:t>
            </a:r>
            <a:r>
              <a:rPr lang="en-US" altLang="en-US" sz="1200" b="1" dirty="0">
                <a:latin typeface="Book Antiqua" panose="02040602050305030304" pitchFamily="18" charset="0"/>
              </a:rPr>
              <a:t>60 MPI ranks on 60 cores</a:t>
            </a:r>
          </a:p>
        </p:txBody>
      </p:sp>
      <p:sp>
        <p:nvSpPr>
          <p:cNvPr id="14340" name="TextBox 34"/>
          <p:cNvSpPr txBox="1">
            <a:spLocks noChangeArrowheads="1"/>
          </p:cNvSpPr>
          <p:nvPr/>
        </p:nvSpPr>
        <p:spPr bwMode="auto">
          <a:xfrm>
            <a:off x="3229917" y="1436375"/>
            <a:ext cx="162282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l" eaLnBrk="1" hangingPunct="1">
              <a:spcBef>
                <a:spcPct val="0"/>
              </a:spcBef>
              <a:buFontTx/>
              <a:buNone/>
            </a:pPr>
            <a:r>
              <a:rPr lang="en-US" altLang="en-US" sz="1200" b="1" dirty="0">
                <a:latin typeface="Book Antiqua" panose="02040602050305030304" pitchFamily="18" charset="0"/>
              </a:rPr>
              <a:t>good load balance across all ranks</a:t>
            </a:r>
          </a:p>
        </p:txBody>
      </p:sp>
      <p:sp>
        <p:nvSpPr>
          <p:cNvPr id="14341" name="TextBox 34"/>
          <p:cNvSpPr txBox="1">
            <a:spLocks noChangeArrowheads="1"/>
          </p:cNvSpPr>
          <p:nvPr/>
        </p:nvSpPr>
        <p:spPr bwMode="auto">
          <a:xfrm>
            <a:off x="5385197" y="1363267"/>
            <a:ext cx="1870472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l" eaLnBrk="1" hangingPunct="1">
              <a:spcBef>
                <a:spcPct val="0"/>
              </a:spcBef>
              <a:buFontTx/>
              <a:buNone/>
            </a:pPr>
            <a:r>
              <a:rPr lang="en-US" altLang="en-US" sz="1200" b="1" dirty="0">
                <a:latin typeface="Book Antiqua" panose="02040602050305030304" pitchFamily="18" charset="0"/>
              </a:rPr>
              <a:t>Small </a:t>
            </a:r>
            <a:r>
              <a:rPr lang="en-US" altLang="en-US" sz="1200" b="1" dirty="0" err="1">
                <a:latin typeface="Book Antiqua" panose="02040602050305030304" pitchFamily="18" charset="0"/>
              </a:rPr>
              <a:t>MPI_Allgather</a:t>
            </a:r>
            <a:r>
              <a:rPr lang="en-US" altLang="en-US" sz="1200" b="1" dirty="0">
                <a:latin typeface="Book Antiqua" panose="02040602050305030304" pitchFamily="18" charset="0"/>
              </a:rPr>
              <a:t> time indicate little load imbalance </a:t>
            </a:r>
          </a:p>
        </p:txBody>
      </p:sp>
      <p:sp>
        <p:nvSpPr>
          <p:cNvPr id="6" name="Freeform 5"/>
          <p:cNvSpPr/>
          <p:nvPr/>
        </p:nvSpPr>
        <p:spPr>
          <a:xfrm>
            <a:off x="1476376" y="1702595"/>
            <a:ext cx="645319" cy="1440656"/>
          </a:xfrm>
          <a:custGeom>
            <a:avLst/>
            <a:gdLst>
              <a:gd name="connsiteX0" fmla="*/ 508000 w 860672"/>
              <a:gd name="connsiteY0" fmla="*/ 0 h 1920875"/>
              <a:gd name="connsiteX1" fmla="*/ 841375 w 860672"/>
              <a:gd name="connsiteY1" fmla="*/ 1127125 h 1920875"/>
              <a:gd name="connsiteX2" fmla="*/ 0 w 860672"/>
              <a:gd name="connsiteY2" fmla="*/ 1920875 h 1920875"/>
              <a:gd name="connsiteX3" fmla="*/ 0 w 860672"/>
              <a:gd name="connsiteY3" fmla="*/ 1920875 h 1920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0672" h="1920875">
                <a:moveTo>
                  <a:pt x="508000" y="0"/>
                </a:moveTo>
                <a:cubicBezTo>
                  <a:pt x="717021" y="403489"/>
                  <a:pt x="926042" y="806979"/>
                  <a:pt x="841375" y="1127125"/>
                </a:cubicBezTo>
                <a:cubicBezTo>
                  <a:pt x="756708" y="1447271"/>
                  <a:pt x="0" y="1920875"/>
                  <a:pt x="0" y="1920875"/>
                </a:cubicBezTo>
                <a:lnTo>
                  <a:pt x="0" y="1920875"/>
                </a:lnTo>
              </a:path>
            </a:pathLst>
          </a:custGeom>
          <a:ln>
            <a:solidFill>
              <a:schemeClr val="tx1">
                <a:lumMod val="85000"/>
                <a:lumOff val="15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sz="1200"/>
          </a:p>
        </p:txBody>
      </p:sp>
      <p:sp>
        <p:nvSpPr>
          <p:cNvPr id="7" name="Freeform 6"/>
          <p:cNvSpPr/>
          <p:nvPr/>
        </p:nvSpPr>
        <p:spPr>
          <a:xfrm>
            <a:off x="2721770" y="1702595"/>
            <a:ext cx="945356" cy="1464469"/>
          </a:xfrm>
          <a:custGeom>
            <a:avLst/>
            <a:gdLst>
              <a:gd name="connsiteX0" fmla="*/ 1260327 w 1260327"/>
              <a:gd name="connsiteY0" fmla="*/ 0 h 1952625"/>
              <a:gd name="connsiteX1" fmla="*/ 69702 w 1260327"/>
              <a:gd name="connsiteY1" fmla="*/ 984250 h 1952625"/>
              <a:gd name="connsiteX2" fmla="*/ 133202 w 1260327"/>
              <a:gd name="connsiteY2" fmla="*/ 1952625 h 1952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60327" h="1952625">
                <a:moveTo>
                  <a:pt x="1260327" y="0"/>
                </a:moveTo>
                <a:cubicBezTo>
                  <a:pt x="758941" y="329406"/>
                  <a:pt x="257556" y="658812"/>
                  <a:pt x="69702" y="984250"/>
                </a:cubicBezTo>
                <a:cubicBezTo>
                  <a:pt x="-118152" y="1309688"/>
                  <a:pt x="133202" y="1952625"/>
                  <a:pt x="133202" y="1952625"/>
                </a:cubicBezTo>
              </a:path>
            </a:pathLst>
          </a:custGeom>
          <a:ln>
            <a:solidFill>
              <a:schemeClr val="tx1">
                <a:lumMod val="85000"/>
                <a:lumOff val="15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sz="1200"/>
          </a:p>
        </p:txBody>
      </p:sp>
      <p:sp>
        <p:nvSpPr>
          <p:cNvPr id="8" name="Freeform 7"/>
          <p:cNvSpPr/>
          <p:nvPr/>
        </p:nvSpPr>
        <p:spPr>
          <a:xfrm>
            <a:off x="3833812" y="1797844"/>
            <a:ext cx="348854" cy="2833688"/>
          </a:xfrm>
          <a:custGeom>
            <a:avLst/>
            <a:gdLst>
              <a:gd name="connsiteX0" fmla="*/ 190500 w 464644"/>
              <a:gd name="connsiteY0" fmla="*/ 0 h 3778250"/>
              <a:gd name="connsiteX1" fmla="*/ 460375 w 464644"/>
              <a:gd name="connsiteY1" fmla="*/ 1825625 h 3778250"/>
              <a:gd name="connsiteX2" fmla="*/ 0 w 464644"/>
              <a:gd name="connsiteY2" fmla="*/ 3778250 h 3778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4644" h="3778250">
                <a:moveTo>
                  <a:pt x="190500" y="0"/>
                </a:moveTo>
                <a:cubicBezTo>
                  <a:pt x="341312" y="597958"/>
                  <a:pt x="492125" y="1195917"/>
                  <a:pt x="460375" y="1825625"/>
                </a:cubicBezTo>
                <a:cubicBezTo>
                  <a:pt x="428625" y="2455333"/>
                  <a:pt x="0" y="3778250"/>
                  <a:pt x="0" y="3778250"/>
                </a:cubicBezTo>
              </a:path>
            </a:pathLst>
          </a:custGeom>
          <a:ln>
            <a:solidFill>
              <a:srgbClr val="26262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sz="1200">
              <a:ln>
                <a:solidFill>
                  <a:srgbClr val="000000"/>
                </a:solidFill>
              </a:ln>
            </a:endParaRPr>
          </a:p>
        </p:txBody>
      </p:sp>
      <p:sp>
        <p:nvSpPr>
          <p:cNvPr id="9" name="Freeform 8"/>
          <p:cNvSpPr/>
          <p:nvPr/>
        </p:nvSpPr>
        <p:spPr>
          <a:xfrm>
            <a:off x="5226844" y="1774032"/>
            <a:ext cx="1071563" cy="1559719"/>
          </a:xfrm>
          <a:custGeom>
            <a:avLst/>
            <a:gdLst>
              <a:gd name="connsiteX0" fmla="*/ 1428750 w 1428750"/>
              <a:gd name="connsiteY0" fmla="*/ 0 h 2079625"/>
              <a:gd name="connsiteX1" fmla="*/ 269875 w 1428750"/>
              <a:gd name="connsiteY1" fmla="*/ 1428750 h 2079625"/>
              <a:gd name="connsiteX2" fmla="*/ 0 w 1428750"/>
              <a:gd name="connsiteY2" fmla="*/ 2079625 h 2079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28750" h="2079625">
                <a:moveTo>
                  <a:pt x="1428750" y="0"/>
                </a:moveTo>
                <a:cubicBezTo>
                  <a:pt x="968375" y="541073"/>
                  <a:pt x="508000" y="1082146"/>
                  <a:pt x="269875" y="1428750"/>
                </a:cubicBezTo>
                <a:cubicBezTo>
                  <a:pt x="31750" y="1775354"/>
                  <a:pt x="0" y="2079625"/>
                  <a:pt x="0" y="2079625"/>
                </a:cubicBezTo>
              </a:path>
            </a:pathLst>
          </a:custGeom>
          <a:ln>
            <a:solidFill>
              <a:srgbClr val="262626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sz="1200"/>
          </a:p>
        </p:txBody>
      </p:sp>
      <p:sp>
        <p:nvSpPr>
          <p:cNvPr id="11" name="Freeform 10"/>
          <p:cNvSpPr/>
          <p:nvPr/>
        </p:nvSpPr>
        <p:spPr>
          <a:xfrm>
            <a:off x="6357939" y="1785939"/>
            <a:ext cx="616744" cy="1583531"/>
          </a:xfrm>
          <a:custGeom>
            <a:avLst/>
            <a:gdLst>
              <a:gd name="connsiteX0" fmla="*/ 0 w 821755"/>
              <a:gd name="connsiteY0" fmla="*/ 0 h 2111375"/>
              <a:gd name="connsiteX1" fmla="*/ 809625 w 821755"/>
              <a:gd name="connsiteY1" fmla="*/ 1476375 h 2111375"/>
              <a:gd name="connsiteX2" fmla="*/ 508000 w 821755"/>
              <a:gd name="connsiteY2" fmla="*/ 2111375 h 2111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21755" h="2111375">
                <a:moveTo>
                  <a:pt x="0" y="0"/>
                </a:moveTo>
                <a:cubicBezTo>
                  <a:pt x="362479" y="562239"/>
                  <a:pt x="724958" y="1124479"/>
                  <a:pt x="809625" y="1476375"/>
                </a:cubicBezTo>
                <a:cubicBezTo>
                  <a:pt x="894292" y="1828271"/>
                  <a:pt x="508000" y="2111375"/>
                  <a:pt x="508000" y="2111375"/>
                </a:cubicBezTo>
              </a:path>
            </a:pathLst>
          </a:custGeom>
          <a:ln>
            <a:solidFill>
              <a:srgbClr val="262626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sz="1200"/>
          </a:p>
        </p:txBody>
      </p:sp>
      <p:sp>
        <p:nvSpPr>
          <p:cNvPr id="14347" name="Title 3"/>
          <p:cNvSpPr txBox="1">
            <a:spLocks/>
          </p:cNvSpPr>
          <p:nvPr/>
        </p:nvSpPr>
        <p:spPr bwMode="auto">
          <a:xfrm>
            <a:off x="1485900" y="467866"/>
            <a:ext cx="6172200" cy="5082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400" b="1" dirty="0">
                <a:solidFill>
                  <a:srgbClr val="0000CC"/>
                </a:solidFill>
                <a:latin typeface="+mj-lt"/>
              </a:rPr>
              <a:t>Performance Analysis on MIC</a:t>
            </a:r>
          </a:p>
        </p:txBody>
      </p:sp>
    </p:spTree>
    <p:extLst>
      <p:ext uri="{BB962C8B-B14F-4D97-AF65-F5344CB8AC3E}">
        <p14:creationId xmlns:p14="http://schemas.microsoft.com/office/powerpoint/2010/main" val="180285516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086" y="108945"/>
            <a:ext cx="8839200" cy="653055"/>
          </a:xfrm>
        </p:spPr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5973" y="1143000"/>
            <a:ext cx="8839200" cy="4343400"/>
          </a:xfrm>
        </p:spPr>
        <p:txBody>
          <a:bodyPr/>
          <a:lstStyle/>
          <a:p>
            <a:r>
              <a:rPr lang="en-US" dirty="0" smtClean="0"/>
              <a:t>This work looked at load balancing on the earlier Knights Corner MIC processors</a:t>
            </a:r>
          </a:p>
          <a:p>
            <a:endParaRPr lang="en-US" dirty="0" smtClean="0"/>
          </a:p>
          <a:p>
            <a:r>
              <a:rPr lang="en-US" dirty="0" smtClean="0"/>
              <a:t>We used the computational neuroscience tool </a:t>
            </a:r>
            <a:r>
              <a:rPr lang="en-US" dirty="0" smtClean="0"/>
              <a:t>NEURON </a:t>
            </a:r>
            <a:r>
              <a:rPr lang="en-US" dirty="0" smtClean="0"/>
              <a:t>for tests</a:t>
            </a:r>
          </a:p>
          <a:p>
            <a:endParaRPr lang="en-US" dirty="0" smtClean="0"/>
          </a:p>
          <a:p>
            <a:r>
              <a:rPr lang="en-US" dirty="0" smtClean="0"/>
              <a:t>It showed load balance across host and MIC processors needs to be </a:t>
            </a:r>
            <a:r>
              <a:rPr lang="en-US" dirty="0" smtClean="0"/>
              <a:t>analyzed</a:t>
            </a:r>
            <a:r>
              <a:rPr lang="en-US" dirty="0" smtClean="0"/>
              <a:t> </a:t>
            </a:r>
            <a:r>
              <a:rPr lang="en-US" dirty="0" smtClean="0"/>
              <a:t>carefully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895770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839200" cy="762000"/>
          </a:xfrm>
        </p:spPr>
        <p:txBody>
          <a:bodyPr/>
          <a:lstStyle/>
          <a:p>
            <a:r>
              <a:rPr lang="en-US" sz="3200" dirty="0" smtClean="0"/>
              <a:t>NSG - Portal and Programmatic Access 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990600"/>
            <a:ext cx="8839200" cy="3733800"/>
          </a:xfrm>
        </p:spPr>
        <p:txBody>
          <a:bodyPr/>
          <a:lstStyle/>
          <a:p>
            <a:r>
              <a:rPr lang="en-US" sz="2400" dirty="0" smtClean="0"/>
              <a:t>NSG Portal: Simple and easy to use web interface</a:t>
            </a:r>
          </a:p>
          <a:p>
            <a:r>
              <a:rPr lang="en-US" sz="2400" dirty="0" smtClean="0"/>
              <a:t>NSG</a:t>
            </a:r>
            <a:r>
              <a:rPr lang="mr-IN" sz="2400" dirty="0" smtClean="0"/>
              <a:t>–</a:t>
            </a:r>
            <a:r>
              <a:rPr lang="en-US" sz="2400" dirty="0" smtClean="0"/>
              <a:t>R: Programmatic access through RESTful services</a:t>
            </a:r>
            <a:endParaRPr lang="en-US" sz="2400" dirty="0"/>
          </a:p>
        </p:txBody>
      </p:sp>
      <p:grpSp>
        <p:nvGrpSpPr>
          <p:cNvPr id="4" name="Group 3"/>
          <p:cNvGrpSpPr/>
          <p:nvPr/>
        </p:nvGrpSpPr>
        <p:grpSpPr>
          <a:xfrm>
            <a:off x="838200" y="2286000"/>
            <a:ext cx="7162800" cy="3733800"/>
            <a:chOff x="457200" y="1600200"/>
            <a:chExt cx="7162800" cy="3733800"/>
          </a:xfrm>
        </p:grpSpPr>
        <p:grpSp>
          <p:nvGrpSpPr>
            <p:cNvPr id="5" name="Group 4"/>
            <p:cNvGrpSpPr/>
            <p:nvPr/>
          </p:nvGrpSpPr>
          <p:grpSpPr>
            <a:xfrm>
              <a:off x="457200" y="1600200"/>
              <a:ext cx="7162800" cy="3316306"/>
              <a:chOff x="533400" y="1600200"/>
              <a:chExt cx="7162800" cy="3316306"/>
            </a:xfrm>
          </p:grpSpPr>
          <p:pic>
            <p:nvPicPr>
              <p:cNvPr id="13" name="Picture 14" descr="j0195384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533400" y="1676400"/>
                <a:ext cx="838200" cy="8318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81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4" name="Rectangle 15"/>
              <p:cNvSpPr>
                <a:spLocks noChangeArrowheads="1"/>
              </p:cNvSpPr>
              <p:nvPr/>
            </p:nvSpPr>
            <p:spPr bwMode="auto">
              <a:xfrm>
                <a:off x="4876800" y="1828800"/>
                <a:ext cx="1143000" cy="6096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CC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17961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1000" b="1">
                    <a:solidFill>
                      <a:schemeClr val="tx1"/>
                    </a:solidFill>
                    <a:latin typeface="Helvetica" pitchFamily="1" charset="0"/>
                    <a:ea typeface="MS PGothic" pitchFamily="34" charset="-128"/>
                  </a:defRPr>
                </a:lvl1pPr>
                <a:lvl2pPr marL="742950" indent="-285750">
                  <a:defRPr sz="1000" b="1">
                    <a:solidFill>
                      <a:schemeClr val="tx1"/>
                    </a:solidFill>
                    <a:latin typeface="Helvetica" pitchFamily="1" charset="0"/>
                    <a:ea typeface="MS PGothic" pitchFamily="34" charset="-128"/>
                  </a:defRPr>
                </a:lvl2pPr>
                <a:lvl3pPr marL="1143000" indent="-228600">
                  <a:defRPr sz="1000" b="1">
                    <a:solidFill>
                      <a:schemeClr val="tx1"/>
                    </a:solidFill>
                    <a:latin typeface="Helvetica" pitchFamily="1" charset="0"/>
                    <a:ea typeface="MS PGothic" pitchFamily="34" charset="-128"/>
                  </a:defRPr>
                </a:lvl3pPr>
                <a:lvl4pPr marL="1600200" indent="-228600">
                  <a:defRPr sz="1000" b="1">
                    <a:solidFill>
                      <a:schemeClr val="tx1"/>
                    </a:solidFill>
                    <a:latin typeface="Helvetica" pitchFamily="1" charset="0"/>
                    <a:ea typeface="MS PGothic" pitchFamily="34" charset="-128"/>
                  </a:defRPr>
                </a:lvl4pPr>
                <a:lvl5pPr marL="2057400" indent="-228600">
                  <a:defRPr sz="1000" b="1">
                    <a:solidFill>
                      <a:schemeClr val="tx1"/>
                    </a:solidFill>
                    <a:latin typeface="Helvetica" pitchFamily="1" charset="0"/>
                    <a:ea typeface="MS PGothic" pitchFamily="34" charset="-128"/>
                  </a:defRPr>
                </a:lvl5pPr>
                <a:lvl6pPr marL="25146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 b="1">
                    <a:solidFill>
                      <a:schemeClr val="tx1"/>
                    </a:solidFill>
                    <a:latin typeface="Helvetica" pitchFamily="1" charset="0"/>
                    <a:ea typeface="MS PGothic" pitchFamily="34" charset="-128"/>
                  </a:defRPr>
                </a:lvl6pPr>
                <a:lvl7pPr marL="29718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 b="1">
                    <a:solidFill>
                      <a:schemeClr val="tx1"/>
                    </a:solidFill>
                    <a:latin typeface="Helvetica" pitchFamily="1" charset="0"/>
                    <a:ea typeface="MS PGothic" pitchFamily="34" charset="-128"/>
                  </a:defRPr>
                </a:lvl7pPr>
                <a:lvl8pPr marL="34290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 b="1">
                    <a:solidFill>
                      <a:schemeClr val="tx1"/>
                    </a:solidFill>
                    <a:latin typeface="Helvetica" pitchFamily="1" charset="0"/>
                    <a:ea typeface="MS PGothic" pitchFamily="34" charset="-128"/>
                  </a:defRPr>
                </a:lvl8pPr>
                <a:lvl9pPr marL="38862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 b="1">
                    <a:solidFill>
                      <a:schemeClr val="tx1"/>
                    </a:solidFill>
                    <a:latin typeface="Helvetica" pitchFamily="1" charset="0"/>
                    <a:ea typeface="MS PGothic" pitchFamily="34" charset="-128"/>
                  </a:defRPr>
                </a:lvl9pPr>
              </a:lstStyle>
              <a:p>
                <a:pPr algn="ctr">
                  <a:defRPr/>
                </a:pPr>
                <a:endParaRPr lang="en-US" altLang="en-US" smtClean="0"/>
              </a:p>
            </p:txBody>
          </p:sp>
          <p:sp>
            <p:nvSpPr>
              <p:cNvPr id="15" name="TextBox 1"/>
              <p:cNvSpPr txBox="1">
                <a:spLocks noChangeArrowheads="1"/>
              </p:cNvSpPr>
              <p:nvPr/>
            </p:nvSpPr>
            <p:spPr bwMode="auto">
              <a:xfrm>
                <a:off x="4953000" y="1828800"/>
                <a:ext cx="990600" cy="5238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algn="l">
                  <a:lnSpc>
                    <a:spcPct val="95000"/>
                  </a:lnSpc>
                  <a:spcBef>
                    <a:spcPct val="20000"/>
                  </a:spcBef>
                  <a:buClr>
                    <a:schemeClr val="tx1"/>
                  </a:buClr>
                  <a:buSzPct val="100000"/>
                  <a:buChar char="•"/>
                  <a:defRPr sz="2800" b="1">
                    <a:solidFill>
                      <a:schemeClr val="tx1"/>
                    </a:solidFill>
                    <a:latin typeface="Helvetica" pitchFamily="1" charset="0"/>
                    <a:ea typeface="MS PGothic" pitchFamily="34" charset="-128"/>
                  </a:defRPr>
                </a:lvl1pPr>
                <a:lvl2pPr marL="742950" indent="-285750" algn="l">
                  <a:lnSpc>
                    <a:spcPct val="95000"/>
                  </a:lnSpc>
                  <a:spcBef>
                    <a:spcPct val="20000"/>
                  </a:spcBef>
                  <a:buClr>
                    <a:schemeClr val="tx1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Helvetica" pitchFamily="1" charset="0"/>
                    <a:ea typeface="MS PGothic" pitchFamily="34" charset="-128"/>
                  </a:defRPr>
                </a:lvl2pPr>
                <a:lvl3pPr marL="1143000" indent="-228600" algn="l">
                  <a:lnSpc>
                    <a:spcPct val="95000"/>
                  </a:lnSpc>
                  <a:spcBef>
                    <a:spcPct val="20000"/>
                  </a:spcBef>
                  <a:buClr>
                    <a:schemeClr val="tx1"/>
                  </a:buClr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Helvetica" pitchFamily="1" charset="0"/>
                    <a:ea typeface="MS PGothic" pitchFamily="34" charset="-128"/>
                  </a:defRPr>
                </a:lvl3pPr>
                <a:lvl4pPr marL="1600200" indent="-228600" algn="l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Helvetica" pitchFamily="1" charset="0"/>
                    <a:ea typeface="MS PGothic" pitchFamily="34" charset="-128"/>
                  </a:defRPr>
                </a:lvl4pPr>
                <a:lvl5pPr marL="2057400" indent="-228600" algn="l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Helvetica" pitchFamily="1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Helvetica" pitchFamily="1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Helvetica" pitchFamily="1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Helvetica" pitchFamily="1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Helvetica" pitchFamily="1" charset="0"/>
                    <a:ea typeface="MS PGothic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400" dirty="0">
                    <a:solidFill>
                      <a:srgbClr val="FF0000"/>
                    </a:solidFill>
                  </a:rPr>
                  <a:t>Browser interface</a:t>
                </a:r>
              </a:p>
            </p:txBody>
          </p:sp>
          <p:sp>
            <p:nvSpPr>
              <p:cNvPr id="16" name="Rectangle 15"/>
              <p:cNvSpPr>
                <a:spLocks noChangeArrowheads="1"/>
              </p:cNvSpPr>
              <p:nvPr/>
            </p:nvSpPr>
            <p:spPr bwMode="auto">
              <a:xfrm>
                <a:off x="4953000" y="3962399"/>
                <a:ext cx="1143000" cy="95410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CC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17961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1000" b="1">
                    <a:solidFill>
                      <a:schemeClr val="tx1"/>
                    </a:solidFill>
                    <a:latin typeface="Helvetica" pitchFamily="1" charset="0"/>
                    <a:ea typeface="MS PGothic" pitchFamily="34" charset="-128"/>
                  </a:defRPr>
                </a:lvl1pPr>
                <a:lvl2pPr marL="742950" indent="-285750">
                  <a:defRPr sz="1000" b="1">
                    <a:solidFill>
                      <a:schemeClr val="tx1"/>
                    </a:solidFill>
                    <a:latin typeface="Helvetica" pitchFamily="1" charset="0"/>
                    <a:ea typeface="MS PGothic" pitchFamily="34" charset="-128"/>
                  </a:defRPr>
                </a:lvl2pPr>
                <a:lvl3pPr marL="1143000" indent="-228600">
                  <a:defRPr sz="1000" b="1">
                    <a:solidFill>
                      <a:schemeClr val="tx1"/>
                    </a:solidFill>
                    <a:latin typeface="Helvetica" pitchFamily="1" charset="0"/>
                    <a:ea typeface="MS PGothic" pitchFamily="34" charset="-128"/>
                  </a:defRPr>
                </a:lvl3pPr>
                <a:lvl4pPr marL="1600200" indent="-228600">
                  <a:defRPr sz="1000" b="1">
                    <a:solidFill>
                      <a:schemeClr val="tx1"/>
                    </a:solidFill>
                    <a:latin typeface="Helvetica" pitchFamily="1" charset="0"/>
                    <a:ea typeface="MS PGothic" pitchFamily="34" charset="-128"/>
                  </a:defRPr>
                </a:lvl4pPr>
                <a:lvl5pPr marL="2057400" indent="-228600">
                  <a:defRPr sz="1000" b="1">
                    <a:solidFill>
                      <a:schemeClr val="tx1"/>
                    </a:solidFill>
                    <a:latin typeface="Helvetica" pitchFamily="1" charset="0"/>
                    <a:ea typeface="MS PGothic" pitchFamily="34" charset="-128"/>
                  </a:defRPr>
                </a:lvl5pPr>
                <a:lvl6pPr marL="25146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 b="1">
                    <a:solidFill>
                      <a:schemeClr val="tx1"/>
                    </a:solidFill>
                    <a:latin typeface="Helvetica" pitchFamily="1" charset="0"/>
                    <a:ea typeface="MS PGothic" pitchFamily="34" charset="-128"/>
                  </a:defRPr>
                </a:lvl6pPr>
                <a:lvl7pPr marL="29718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 b="1">
                    <a:solidFill>
                      <a:schemeClr val="tx1"/>
                    </a:solidFill>
                    <a:latin typeface="Helvetica" pitchFamily="1" charset="0"/>
                    <a:ea typeface="MS PGothic" pitchFamily="34" charset="-128"/>
                  </a:defRPr>
                </a:lvl7pPr>
                <a:lvl8pPr marL="34290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 b="1">
                    <a:solidFill>
                      <a:schemeClr val="tx1"/>
                    </a:solidFill>
                    <a:latin typeface="Helvetica" pitchFamily="1" charset="0"/>
                    <a:ea typeface="MS PGothic" pitchFamily="34" charset="-128"/>
                  </a:defRPr>
                </a:lvl8pPr>
                <a:lvl9pPr marL="38862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 b="1">
                    <a:solidFill>
                      <a:schemeClr val="tx1"/>
                    </a:solidFill>
                    <a:latin typeface="Helvetica" pitchFamily="1" charset="0"/>
                    <a:ea typeface="MS PGothic" pitchFamily="34" charset="-128"/>
                  </a:defRPr>
                </a:lvl9pPr>
              </a:lstStyle>
              <a:p>
                <a:pPr algn="ctr">
                  <a:defRPr/>
                </a:pPr>
                <a:endParaRPr lang="en-US" altLang="en-US" smtClean="0"/>
              </a:p>
            </p:txBody>
          </p:sp>
          <p:sp>
            <p:nvSpPr>
              <p:cNvPr id="17" name="TextBox 9"/>
              <p:cNvSpPr txBox="1">
                <a:spLocks noChangeArrowheads="1"/>
              </p:cNvSpPr>
              <p:nvPr/>
            </p:nvSpPr>
            <p:spPr bwMode="auto">
              <a:xfrm>
                <a:off x="4953000" y="3962400"/>
                <a:ext cx="990600" cy="7386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algn="l">
                  <a:lnSpc>
                    <a:spcPct val="95000"/>
                  </a:lnSpc>
                  <a:spcBef>
                    <a:spcPct val="20000"/>
                  </a:spcBef>
                  <a:buClr>
                    <a:schemeClr val="tx1"/>
                  </a:buClr>
                  <a:buSzPct val="100000"/>
                  <a:buChar char="•"/>
                  <a:defRPr sz="2800" b="1">
                    <a:solidFill>
                      <a:schemeClr val="tx1"/>
                    </a:solidFill>
                    <a:latin typeface="Helvetica" pitchFamily="1" charset="0"/>
                    <a:ea typeface="MS PGothic" pitchFamily="34" charset="-128"/>
                  </a:defRPr>
                </a:lvl1pPr>
                <a:lvl2pPr marL="742950" indent="-285750" algn="l">
                  <a:lnSpc>
                    <a:spcPct val="95000"/>
                  </a:lnSpc>
                  <a:spcBef>
                    <a:spcPct val="20000"/>
                  </a:spcBef>
                  <a:buClr>
                    <a:schemeClr val="tx1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Helvetica" pitchFamily="1" charset="0"/>
                    <a:ea typeface="MS PGothic" pitchFamily="34" charset="-128"/>
                  </a:defRPr>
                </a:lvl2pPr>
                <a:lvl3pPr marL="1143000" indent="-228600" algn="l">
                  <a:lnSpc>
                    <a:spcPct val="95000"/>
                  </a:lnSpc>
                  <a:spcBef>
                    <a:spcPct val="20000"/>
                  </a:spcBef>
                  <a:buClr>
                    <a:schemeClr val="tx1"/>
                  </a:buClr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Helvetica" pitchFamily="1" charset="0"/>
                    <a:ea typeface="MS PGothic" pitchFamily="34" charset="-128"/>
                  </a:defRPr>
                </a:lvl3pPr>
                <a:lvl4pPr marL="1600200" indent="-228600" algn="l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Helvetica" pitchFamily="1" charset="0"/>
                    <a:ea typeface="MS PGothic" pitchFamily="34" charset="-128"/>
                  </a:defRPr>
                </a:lvl4pPr>
                <a:lvl5pPr marL="2057400" indent="-228600" algn="l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Helvetica" pitchFamily="1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Helvetica" pitchFamily="1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Helvetica" pitchFamily="1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Helvetica" pitchFamily="1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Helvetica" pitchFamily="1" charset="0"/>
                    <a:ea typeface="MS PGothic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400" dirty="0" err="1">
                    <a:solidFill>
                      <a:srgbClr val="00B050"/>
                    </a:solidFill>
                  </a:rPr>
                  <a:t>RESTful</a:t>
                </a:r>
                <a:r>
                  <a:rPr lang="en-US" altLang="en-US" sz="1400" dirty="0">
                    <a:solidFill>
                      <a:srgbClr val="00B050"/>
                    </a:solidFill>
                  </a:rPr>
                  <a:t> </a:t>
                </a:r>
                <a:r>
                  <a:rPr lang="en-US" altLang="en-US" sz="1400" dirty="0" smtClean="0">
                    <a:solidFill>
                      <a:srgbClr val="00B050"/>
                    </a:solidFill>
                  </a:rPr>
                  <a:t>web services </a:t>
                </a:r>
                <a:endParaRPr lang="en-US" altLang="en-US" sz="1400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18" name="Rectangle 15"/>
              <p:cNvSpPr>
                <a:spLocks noChangeArrowheads="1"/>
              </p:cNvSpPr>
              <p:nvPr/>
            </p:nvSpPr>
            <p:spPr bwMode="auto">
              <a:xfrm>
                <a:off x="4876800" y="2895600"/>
                <a:ext cx="1143000" cy="457200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17961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1000" b="1">
                    <a:solidFill>
                      <a:schemeClr val="tx1"/>
                    </a:solidFill>
                    <a:latin typeface="Helvetica" pitchFamily="1" charset="0"/>
                    <a:ea typeface="MS PGothic" pitchFamily="34" charset="-128"/>
                  </a:defRPr>
                </a:lvl1pPr>
                <a:lvl2pPr marL="742950" indent="-285750">
                  <a:defRPr sz="1000" b="1">
                    <a:solidFill>
                      <a:schemeClr val="tx1"/>
                    </a:solidFill>
                    <a:latin typeface="Helvetica" pitchFamily="1" charset="0"/>
                    <a:ea typeface="MS PGothic" pitchFamily="34" charset="-128"/>
                  </a:defRPr>
                </a:lvl2pPr>
                <a:lvl3pPr marL="1143000" indent="-228600">
                  <a:defRPr sz="1000" b="1">
                    <a:solidFill>
                      <a:schemeClr val="tx1"/>
                    </a:solidFill>
                    <a:latin typeface="Helvetica" pitchFamily="1" charset="0"/>
                    <a:ea typeface="MS PGothic" pitchFamily="34" charset="-128"/>
                  </a:defRPr>
                </a:lvl3pPr>
                <a:lvl4pPr marL="1600200" indent="-228600">
                  <a:defRPr sz="1000" b="1">
                    <a:solidFill>
                      <a:schemeClr val="tx1"/>
                    </a:solidFill>
                    <a:latin typeface="Helvetica" pitchFamily="1" charset="0"/>
                    <a:ea typeface="MS PGothic" pitchFamily="34" charset="-128"/>
                  </a:defRPr>
                </a:lvl4pPr>
                <a:lvl5pPr marL="2057400" indent="-228600">
                  <a:defRPr sz="1000" b="1">
                    <a:solidFill>
                      <a:schemeClr val="tx1"/>
                    </a:solidFill>
                    <a:latin typeface="Helvetica" pitchFamily="1" charset="0"/>
                    <a:ea typeface="MS PGothic" pitchFamily="34" charset="-128"/>
                  </a:defRPr>
                </a:lvl5pPr>
                <a:lvl6pPr marL="25146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 b="1">
                    <a:solidFill>
                      <a:schemeClr val="tx1"/>
                    </a:solidFill>
                    <a:latin typeface="Helvetica" pitchFamily="1" charset="0"/>
                    <a:ea typeface="MS PGothic" pitchFamily="34" charset="-128"/>
                  </a:defRPr>
                </a:lvl6pPr>
                <a:lvl7pPr marL="29718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 b="1">
                    <a:solidFill>
                      <a:schemeClr val="tx1"/>
                    </a:solidFill>
                    <a:latin typeface="Helvetica" pitchFamily="1" charset="0"/>
                    <a:ea typeface="MS PGothic" pitchFamily="34" charset="-128"/>
                  </a:defRPr>
                </a:lvl7pPr>
                <a:lvl8pPr marL="34290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 b="1">
                    <a:solidFill>
                      <a:schemeClr val="tx1"/>
                    </a:solidFill>
                    <a:latin typeface="Helvetica" pitchFamily="1" charset="0"/>
                    <a:ea typeface="MS PGothic" pitchFamily="34" charset="-128"/>
                  </a:defRPr>
                </a:lvl8pPr>
                <a:lvl9pPr marL="38862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 b="1">
                    <a:solidFill>
                      <a:schemeClr val="tx1"/>
                    </a:solidFill>
                    <a:latin typeface="Helvetica" pitchFamily="1" charset="0"/>
                    <a:ea typeface="MS PGothic" pitchFamily="34" charset="-128"/>
                  </a:defRPr>
                </a:lvl9pPr>
              </a:lstStyle>
              <a:p>
                <a:pPr algn="ctr">
                  <a:defRPr/>
                </a:pPr>
                <a:endParaRPr lang="en-US" altLang="en-US" smtClean="0"/>
              </a:p>
            </p:txBody>
          </p:sp>
          <p:sp>
            <p:nvSpPr>
              <p:cNvPr id="19" name="TextBox 15"/>
              <p:cNvSpPr txBox="1">
                <a:spLocks noChangeArrowheads="1"/>
              </p:cNvSpPr>
              <p:nvPr/>
            </p:nvSpPr>
            <p:spPr bwMode="auto">
              <a:xfrm>
                <a:off x="4953000" y="2895600"/>
                <a:ext cx="990600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algn="l">
                  <a:lnSpc>
                    <a:spcPct val="95000"/>
                  </a:lnSpc>
                  <a:spcBef>
                    <a:spcPct val="20000"/>
                  </a:spcBef>
                  <a:buClr>
                    <a:schemeClr val="tx1"/>
                  </a:buClr>
                  <a:buSzPct val="100000"/>
                  <a:buChar char="•"/>
                  <a:defRPr sz="2800" b="1">
                    <a:solidFill>
                      <a:schemeClr val="tx1"/>
                    </a:solidFill>
                    <a:latin typeface="Helvetica" pitchFamily="1" charset="0"/>
                    <a:ea typeface="MS PGothic" pitchFamily="34" charset="-128"/>
                  </a:defRPr>
                </a:lvl1pPr>
                <a:lvl2pPr marL="742950" indent="-285750" algn="l">
                  <a:lnSpc>
                    <a:spcPct val="95000"/>
                  </a:lnSpc>
                  <a:spcBef>
                    <a:spcPct val="20000"/>
                  </a:spcBef>
                  <a:buClr>
                    <a:schemeClr val="tx1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Helvetica" pitchFamily="1" charset="0"/>
                    <a:ea typeface="MS PGothic" pitchFamily="34" charset="-128"/>
                  </a:defRPr>
                </a:lvl2pPr>
                <a:lvl3pPr marL="1143000" indent="-228600" algn="l">
                  <a:lnSpc>
                    <a:spcPct val="95000"/>
                  </a:lnSpc>
                  <a:spcBef>
                    <a:spcPct val="20000"/>
                  </a:spcBef>
                  <a:buClr>
                    <a:schemeClr val="tx1"/>
                  </a:buClr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Helvetica" pitchFamily="1" charset="0"/>
                    <a:ea typeface="MS PGothic" pitchFamily="34" charset="-128"/>
                  </a:defRPr>
                </a:lvl3pPr>
                <a:lvl4pPr marL="1600200" indent="-228600" algn="l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Helvetica" pitchFamily="1" charset="0"/>
                    <a:ea typeface="MS PGothic" pitchFamily="34" charset="-128"/>
                  </a:defRPr>
                </a:lvl4pPr>
                <a:lvl5pPr marL="2057400" indent="-228600" algn="l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Helvetica" pitchFamily="1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Helvetica" pitchFamily="1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Helvetica" pitchFamily="1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Helvetica" pitchFamily="1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Helvetica" pitchFamily="1" charset="0"/>
                    <a:ea typeface="MS PGothic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400" dirty="0" smtClean="0"/>
                  <a:t>NSG</a:t>
                </a:r>
                <a:endParaRPr lang="en-US" altLang="en-US" sz="1400" dirty="0"/>
              </a:p>
            </p:txBody>
          </p:sp>
          <p:cxnSp>
            <p:nvCxnSpPr>
              <p:cNvPr id="20" name="Straight Arrow Connector 29"/>
              <p:cNvCxnSpPr>
                <a:cxnSpLocks noChangeShapeType="1"/>
              </p:cNvCxnSpPr>
              <p:nvPr/>
            </p:nvCxnSpPr>
            <p:spPr bwMode="auto">
              <a:xfrm>
                <a:off x="5486400" y="3352800"/>
                <a:ext cx="0" cy="609599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 type="arrow" w="med" len="med"/>
                <a:tailEnd type="arrow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1796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1" name="Straight Arrow Connector 37"/>
              <p:cNvCxnSpPr>
                <a:cxnSpLocks noChangeShapeType="1"/>
              </p:cNvCxnSpPr>
              <p:nvPr/>
            </p:nvCxnSpPr>
            <p:spPr bwMode="auto">
              <a:xfrm>
                <a:off x="5486400" y="2438400"/>
                <a:ext cx="0" cy="457200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 type="arrow" w="med" len="med"/>
                <a:tailEnd type="arrow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1796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2" name="Straight Arrow Connector 38"/>
              <p:cNvCxnSpPr>
                <a:cxnSpLocks noChangeShapeType="1"/>
              </p:cNvCxnSpPr>
              <p:nvPr/>
            </p:nvCxnSpPr>
            <p:spPr bwMode="auto">
              <a:xfrm>
                <a:off x="4190999" y="4724400"/>
                <a:ext cx="762001" cy="0"/>
              </a:xfrm>
              <a:prstGeom prst="straightConnector1">
                <a:avLst/>
              </a:prstGeom>
              <a:noFill/>
              <a:ln w="28575">
                <a:solidFill>
                  <a:srgbClr val="00B050"/>
                </a:solidFill>
                <a:round/>
                <a:headEnd type="arrow" w="med" len="med"/>
                <a:tailEnd type="arrow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1796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3" name="Straight Arrow Connector 55"/>
              <p:cNvCxnSpPr>
                <a:cxnSpLocks noChangeShapeType="1"/>
                <a:endCxn id="14" idx="1"/>
              </p:cNvCxnSpPr>
              <p:nvPr/>
            </p:nvCxnSpPr>
            <p:spPr bwMode="auto">
              <a:xfrm flipV="1">
                <a:off x="1409700" y="2133600"/>
                <a:ext cx="3467100" cy="6694"/>
              </a:xfrm>
              <a:prstGeom prst="straightConnector1">
                <a:avLst/>
              </a:prstGeom>
              <a:noFill/>
              <a:ln w="28575">
                <a:solidFill>
                  <a:srgbClr val="FF0000"/>
                </a:solidFill>
                <a:round/>
                <a:headEnd type="arrow" w="med" len="med"/>
                <a:tailEnd type="arrow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1796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4" name="Straight Arrow Connector 57"/>
              <p:cNvCxnSpPr>
                <a:cxnSpLocks noChangeShapeType="1"/>
              </p:cNvCxnSpPr>
              <p:nvPr/>
            </p:nvCxnSpPr>
            <p:spPr bwMode="auto">
              <a:xfrm>
                <a:off x="1143000" y="3276600"/>
                <a:ext cx="685800" cy="0"/>
              </a:xfrm>
              <a:prstGeom prst="straightConnector1">
                <a:avLst/>
              </a:prstGeom>
              <a:noFill/>
              <a:ln w="28575">
                <a:solidFill>
                  <a:srgbClr val="00B050"/>
                </a:solidFill>
                <a:round/>
                <a:headEnd/>
                <a:tailEnd type="arrow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1796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5" name="Straight Arrow Connector 63"/>
              <p:cNvCxnSpPr>
                <a:cxnSpLocks noChangeShapeType="1"/>
              </p:cNvCxnSpPr>
              <p:nvPr/>
            </p:nvCxnSpPr>
            <p:spPr bwMode="auto">
              <a:xfrm>
                <a:off x="1143000" y="2819400"/>
                <a:ext cx="685800" cy="0"/>
              </a:xfrm>
              <a:prstGeom prst="straightConnector1">
                <a:avLst/>
              </a:prstGeom>
              <a:noFill/>
              <a:ln w="28575">
                <a:solidFill>
                  <a:srgbClr val="00B050"/>
                </a:solidFill>
                <a:round/>
                <a:headEnd/>
                <a:tailEnd type="arrow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1796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6" name="Straight Arrow Connector 64"/>
              <p:cNvCxnSpPr>
                <a:cxnSpLocks noChangeShapeType="1"/>
              </p:cNvCxnSpPr>
              <p:nvPr/>
            </p:nvCxnSpPr>
            <p:spPr bwMode="auto">
              <a:xfrm>
                <a:off x="1143000" y="4038600"/>
                <a:ext cx="685800" cy="0"/>
              </a:xfrm>
              <a:prstGeom prst="straightConnector1">
                <a:avLst/>
              </a:prstGeom>
              <a:noFill/>
              <a:ln w="28575">
                <a:solidFill>
                  <a:srgbClr val="00B050"/>
                </a:solidFill>
                <a:round/>
                <a:headEnd/>
                <a:tailEnd type="arrow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1796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7" name="Straight Arrow Connector 65"/>
              <p:cNvCxnSpPr>
                <a:cxnSpLocks noChangeShapeType="1"/>
              </p:cNvCxnSpPr>
              <p:nvPr/>
            </p:nvCxnSpPr>
            <p:spPr bwMode="auto">
              <a:xfrm>
                <a:off x="1143000" y="4641248"/>
                <a:ext cx="685800" cy="6952"/>
              </a:xfrm>
              <a:prstGeom prst="straightConnector1">
                <a:avLst/>
              </a:prstGeom>
              <a:noFill/>
              <a:ln w="28575">
                <a:solidFill>
                  <a:srgbClr val="00B050"/>
                </a:solidFill>
                <a:round/>
                <a:headEnd/>
                <a:tailEnd type="arrow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1796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8" name="Straight Arrow Connector 61"/>
              <p:cNvCxnSpPr>
                <a:cxnSpLocks noChangeShapeType="1"/>
              </p:cNvCxnSpPr>
              <p:nvPr/>
            </p:nvCxnSpPr>
            <p:spPr bwMode="auto">
              <a:xfrm flipV="1">
                <a:off x="1143000" y="2508250"/>
                <a:ext cx="0" cy="2132998"/>
              </a:xfrm>
              <a:prstGeom prst="straightConnector1">
                <a:avLst/>
              </a:prstGeom>
              <a:noFill/>
              <a:ln w="28575">
                <a:solidFill>
                  <a:srgbClr val="00B050"/>
                </a:solidFill>
                <a:round/>
                <a:headEnd/>
                <a:tailEnd type="arrow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1796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29" name="TextBox 73"/>
              <p:cNvSpPr txBox="1">
                <a:spLocks noChangeArrowheads="1"/>
              </p:cNvSpPr>
              <p:nvPr/>
            </p:nvSpPr>
            <p:spPr bwMode="auto">
              <a:xfrm>
                <a:off x="6248400" y="1600200"/>
                <a:ext cx="1219200" cy="523220"/>
              </a:xfrm>
              <a:prstGeom prst="rect">
                <a:avLst/>
              </a:prstGeom>
              <a:noFill/>
              <a:ln w="9525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square">
                <a:spAutoFit/>
              </a:bodyPr>
              <a:lstStyle>
                <a:lvl1pPr algn="l">
                  <a:lnSpc>
                    <a:spcPct val="95000"/>
                  </a:lnSpc>
                  <a:spcBef>
                    <a:spcPct val="20000"/>
                  </a:spcBef>
                  <a:buClr>
                    <a:schemeClr val="tx1"/>
                  </a:buClr>
                  <a:buSzPct val="100000"/>
                  <a:buChar char="•"/>
                  <a:defRPr sz="2800" b="1">
                    <a:solidFill>
                      <a:schemeClr val="tx1"/>
                    </a:solidFill>
                    <a:latin typeface="Helvetica" pitchFamily="1" charset="0"/>
                    <a:ea typeface="MS PGothic" pitchFamily="34" charset="-128"/>
                  </a:defRPr>
                </a:lvl1pPr>
                <a:lvl2pPr marL="742950" indent="-285750" algn="l">
                  <a:lnSpc>
                    <a:spcPct val="95000"/>
                  </a:lnSpc>
                  <a:spcBef>
                    <a:spcPct val="20000"/>
                  </a:spcBef>
                  <a:buClr>
                    <a:schemeClr val="tx1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Helvetica" pitchFamily="1" charset="0"/>
                    <a:ea typeface="MS PGothic" pitchFamily="34" charset="-128"/>
                  </a:defRPr>
                </a:lvl2pPr>
                <a:lvl3pPr marL="1143000" indent="-228600" algn="l">
                  <a:lnSpc>
                    <a:spcPct val="95000"/>
                  </a:lnSpc>
                  <a:spcBef>
                    <a:spcPct val="20000"/>
                  </a:spcBef>
                  <a:buClr>
                    <a:schemeClr val="tx1"/>
                  </a:buClr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Helvetica" pitchFamily="1" charset="0"/>
                    <a:ea typeface="MS PGothic" pitchFamily="34" charset="-128"/>
                  </a:defRPr>
                </a:lvl3pPr>
                <a:lvl4pPr marL="1600200" indent="-228600" algn="l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Helvetica" pitchFamily="1" charset="0"/>
                    <a:ea typeface="MS PGothic" pitchFamily="34" charset="-128"/>
                  </a:defRPr>
                </a:lvl4pPr>
                <a:lvl5pPr marL="2057400" indent="-228600" algn="l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Helvetica" pitchFamily="1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Helvetica" pitchFamily="1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Helvetica" pitchFamily="1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Helvetica" pitchFamily="1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Helvetica" pitchFamily="1" charset="0"/>
                    <a:ea typeface="MS PGothic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400" dirty="0" smtClean="0"/>
                  <a:t>HPC/HTC Comet</a:t>
                </a:r>
                <a:endParaRPr lang="en-US" altLang="en-US" sz="1400" dirty="0"/>
              </a:p>
            </p:txBody>
          </p:sp>
          <p:sp>
            <p:nvSpPr>
              <p:cNvPr id="30" name="Rectangle 15"/>
              <p:cNvSpPr>
                <a:spLocks noChangeArrowheads="1"/>
              </p:cNvSpPr>
              <p:nvPr/>
            </p:nvSpPr>
            <p:spPr bwMode="auto">
              <a:xfrm>
                <a:off x="6477000" y="2895600"/>
                <a:ext cx="1143000" cy="6096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CC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17961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1000" b="1">
                    <a:solidFill>
                      <a:schemeClr val="tx1"/>
                    </a:solidFill>
                    <a:latin typeface="Helvetica" pitchFamily="1" charset="0"/>
                    <a:ea typeface="MS PGothic" pitchFamily="34" charset="-128"/>
                  </a:defRPr>
                </a:lvl1pPr>
                <a:lvl2pPr marL="742950" indent="-285750">
                  <a:defRPr sz="1000" b="1">
                    <a:solidFill>
                      <a:schemeClr val="tx1"/>
                    </a:solidFill>
                    <a:latin typeface="Helvetica" pitchFamily="1" charset="0"/>
                    <a:ea typeface="MS PGothic" pitchFamily="34" charset="-128"/>
                  </a:defRPr>
                </a:lvl2pPr>
                <a:lvl3pPr marL="1143000" indent="-228600">
                  <a:defRPr sz="1000" b="1">
                    <a:solidFill>
                      <a:schemeClr val="tx1"/>
                    </a:solidFill>
                    <a:latin typeface="Helvetica" pitchFamily="1" charset="0"/>
                    <a:ea typeface="MS PGothic" pitchFamily="34" charset="-128"/>
                  </a:defRPr>
                </a:lvl3pPr>
                <a:lvl4pPr marL="1600200" indent="-228600">
                  <a:defRPr sz="1000" b="1">
                    <a:solidFill>
                      <a:schemeClr val="tx1"/>
                    </a:solidFill>
                    <a:latin typeface="Helvetica" pitchFamily="1" charset="0"/>
                    <a:ea typeface="MS PGothic" pitchFamily="34" charset="-128"/>
                  </a:defRPr>
                </a:lvl4pPr>
                <a:lvl5pPr marL="2057400" indent="-228600">
                  <a:defRPr sz="1000" b="1">
                    <a:solidFill>
                      <a:schemeClr val="tx1"/>
                    </a:solidFill>
                    <a:latin typeface="Helvetica" pitchFamily="1" charset="0"/>
                    <a:ea typeface="MS PGothic" pitchFamily="34" charset="-128"/>
                  </a:defRPr>
                </a:lvl5pPr>
                <a:lvl6pPr marL="25146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 b="1">
                    <a:solidFill>
                      <a:schemeClr val="tx1"/>
                    </a:solidFill>
                    <a:latin typeface="Helvetica" pitchFamily="1" charset="0"/>
                    <a:ea typeface="MS PGothic" pitchFamily="34" charset="-128"/>
                  </a:defRPr>
                </a:lvl6pPr>
                <a:lvl7pPr marL="29718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 b="1">
                    <a:solidFill>
                      <a:schemeClr val="tx1"/>
                    </a:solidFill>
                    <a:latin typeface="Helvetica" pitchFamily="1" charset="0"/>
                    <a:ea typeface="MS PGothic" pitchFamily="34" charset="-128"/>
                  </a:defRPr>
                </a:lvl7pPr>
                <a:lvl8pPr marL="34290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 b="1">
                    <a:solidFill>
                      <a:schemeClr val="tx1"/>
                    </a:solidFill>
                    <a:latin typeface="Helvetica" pitchFamily="1" charset="0"/>
                    <a:ea typeface="MS PGothic" pitchFamily="34" charset="-128"/>
                  </a:defRPr>
                </a:lvl8pPr>
                <a:lvl9pPr marL="38862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 b="1">
                    <a:solidFill>
                      <a:schemeClr val="tx1"/>
                    </a:solidFill>
                    <a:latin typeface="Helvetica" pitchFamily="1" charset="0"/>
                    <a:ea typeface="MS PGothic" pitchFamily="34" charset="-128"/>
                  </a:defRPr>
                </a:lvl9pPr>
              </a:lstStyle>
              <a:p>
                <a:pPr algn="ctr">
                  <a:defRPr/>
                </a:pPr>
                <a:endParaRPr lang="en-US" altLang="en-US" smtClean="0"/>
              </a:p>
            </p:txBody>
          </p:sp>
          <p:sp>
            <p:nvSpPr>
              <p:cNvPr id="31" name="TextBox 75"/>
              <p:cNvSpPr txBox="1">
                <a:spLocks noChangeArrowheads="1"/>
              </p:cNvSpPr>
              <p:nvPr/>
            </p:nvSpPr>
            <p:spPr bwMode="auto">
              <a:xfrm>
                <a:off x="6400800" y="2905780"/>
                <a:ext cx="1219200" cy="5232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algn="l">
                  <a:lnSpc>
                    <a:spcPct val="95000"/>
                  </a:lnSpc>
                  <a:spcBef>
                    <a:spcPct val="20000"/>
                  </a:spcBef>
                  <a:buClr>
                    <a:schemeClr val="tx1"/>
                  </a:buClr>
                  <a:buSzPct val="100000"/>
                  <a:buChar char="•"/>
                  <a:defRPr sz="2800" b="1">
                    <a:solidFill>
                      <a:schemeClr val="tx1"/>
                    </a:solidFill>
                    <a:latin typeface="Helvetica" pitchFamily="1" charset="0"/>
                    <a:ea typeface="MS PGothic" pitchFamily="34" charset="-128"/>
                  </a:defRPr>
                </a:lvl1pPr>
                <a:lvl2pPr marL="742950" indent="-285750" algn="l">
                  <a:lnSpc>
                    <a:spcPct val="95000"/>
                  </a:lnSpc>
                  <a:spcBef>
                    <a:spcPct val="20000"/>
                  </a:spcBef>
                  <a:buClr>
                    <a:schemeClr val="tx1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Helvetica" pitchFamily="1" charset="0"/>
                    <a:ea typeface="MS PGothic" pitchFamily="34" charset="-128"/>
                  </a:defRPr>
                </a:lvl2pPr>
                <a:lvl3pPr marL="1143000" indent="-228600" algn="l">
                  <a:lnSpc>
                    <a:spcPct val="95000"/>
                  </a:lnSpc>
                  <a:spcBef>
                    <a:spcPct val="20000"/>
                  </a:spcBef>
                  <a:buClr>
                    <a:schemeClr val="tx1"/>
                  </a:buClr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Helvetica" pitchFamily="1" charset="0"/>
                    <a:ea typeface="MS PGothic" pitchFamily="34" charset="-128"/>
                  </a:defRPr>
                </a:lvl3pPr>
                <a:lvl4pPr marL="1600200" indent="-228600" algn="l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Helvetica" pitchFamily="1" charset="0"/>
                    <a:ea typeface="MS PGothic" pitchFamily="34" charset="-128"/>
                  </a:defRPr>
                </a:lvl4pPr>
                <a:lvl5pPr marL="2057400" indent="-228600" algn="l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Helvetica" pitchFamily="1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Helvetica" pitchFamily="1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Helvetica" pitchFamily="1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Helvetica" pitchFamily="1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Helvetica" pitchFamily="1" charset="0"/>
                    <a:ea typeface="MS PGothic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400" dirty="0"/>
                  <a:t>C</a:t>
                </a:r>
                <a:r>
                  <a:rPr lang="en-US" altLang="en-US" sz="1400" dirty="0" smtClean="0"/>
                  <a:t>loud Jetstream</a:t>
                </a:r>
                <a:endParaRPr lang="en-US" altLang="en-US" sz="1400" dirty="0"/>
              </a:p>
            </p:txBody>
          </p:sp>
          <p:sp>
            <p:nvSpPr>
              <p:cNvPr id="32" name="Rectangle 15"/>
              <p:cNvSpPr>
                <a:spLocks noChangeArrowheads="1"/>
              </p:cNvSpPr>
              <p:nvPr/>
            </p:nvSpPr>
            <p:spPr bwMode="auto">
              <a:xfrm>
                <a:off x="6477000" y="3733800"/>
                <a:ext cx="1143000" cy="6096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CC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17961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1000" b="1">
                    <a:solidFill>
                      <a:schemeClr val="tx1"/>
                    </a:solidFill>
                    <a:latin typeface="Helvetica" pitchFamily="1" charset="0"/>
                    <a:ea typeface="MS PGothic" pitchFamily="34" charset="-128"/>
                  </a:defRPr>
                </a:lvl1pPr>
                <a:lvl2pPr marL="742950" indent="-285750">
                  <a:defRPr sz="1000" b="1">
                    <a:solidFill>
                      <a:schemeClr val="tx1"/>
                    </a:solidFill>
                    <a:latin typeface="Helvetica" pitchFamily="1" charset="0"/>
                    <a:ea typeface="MS PGothic" pitchFamily="34" charset="-128"/>
                  </a:defRPr>
                </a:lvl2pPr>
                <a:lvl3pPr marL="1143000" indent="-228600">
                  <a:defRPr sz="1000" b="1">
                    <a:solidFill>
                      <a:schemeClr val="tx1"/>
                    </a:solidFill>
                    <a:latin typeface="Helvetica" pitchFamily="1" charset="0"/>
                    <a:ea typeface="MS PGothic" pitchFamily="34" charset="-128"/>
                  </a:defRPr>
                </a:lvl3pPr>
                <a:lvl4pPr marL="1600200" indent="-228600">
                  <a:defRPr sz="1000" b="1">
                    <a:solidFill>
                      <a:schemeClr val="tx1"/>
                    </a:solidFill>
                    <a:latin typeface="Helvetica" pitchFamily="1" charset="0"/>
                    <a:ea typeface="MS PGothic" pitchFamily="34" charset="-128"/>
                  </a:defRPr>
                </a:lvl4pPr>
                <a:lvl5pPr marL="2057400" indent="-228600">
                  <a:defRPr sz="1000" b="1">
                    <a:solidFill>
                      <a:schemeClr val="tx1"/>
                    </a:solidFill>
                    <a:latin typeface="Helvetica" pitchFamily="1" charset="0"/>
                    <a:ea typeface="MS PGothic" pitchFamily="34" charset="-128"/>
                  </a:defRPr>
                </a:lvl5pPr>
                <a:lvl6pPr marL="25146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 b="1">
                    <a:solidFill>
                      <a:schemeClr val="tx1"/>
                    </a:solidFill>
                    <a:latin typeface="Helvetica" pitchFamily="1" charset="0"/>
                    <a:ea typeface="MS PGothic" pitchFamily="34" charset="-128"/>
                  </a:defRPr>
                </a:lvl6pPr>
                <a:lvl7pPr marL="29718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 b="1">
                    <a:solidFill>
                      <a:schemeClr val="tx1"/>
                    </a:solidFill>
                    <a:latin typeface="Helvetica" pitchFamily="1" charset="0"/>
                    <a:ea typeface="MS PGothic" pitchFamily="34" charset="-128"/>
                  </a:defRPr>
                </a:lvl7pPr>
                <a:lvl8pPr marL="34290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 b="1">
                    <a:solidFill>
                      <a:schemeClr val="tx1"/>
                    </a:solidFill>
                    <a:latin typeface="Helvetica" pitchFamily="1" charset="0"/>
                    <a:ea typeface="MS PGothic" pitchFamily="34" charset="-128"/>
                  </a:defRPr>
                </a:lvl8pPr>
                <a:lvl9pPr marL="38862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 b="1">
                    <a:solidFill>
                      <a:schemeClr val="tx1"/>
                    </a:solidFill>
                    <a:latin typeface="Helvetica" pitchFamily="1" charset="0"/>
                    <a:ea typeface="MS PGothic" pitchFamily="34" charset="-128"/>
                  </a:defRPr>
                </a:lvl9pPr>
              </a:lstStyle>
              <a:p>
                <a:pPr algn="ctr">
                  <a:defRPr/>
                </a:pPr>
                <a:endParaRPr lang="en-US" altLang="en-US" smtClean="0"/>
              </a:p>
            </p:txBody>
          </p:sp>
          <p:sp>
            <p:nvSpPr>
              <p:cNvPr id="33" name="TextBox 77"/>
              <p:cNvSpPr txBox="1">
                <a:spLocks noChangeArrowheads="1"/>
              </p:cNvSpPr>
              <p:nvPr/>
            </p:nvSpPr>
            <p:spPr bwMode="auto">
              <a:xfrm>
                <a:off x="6477000" y="3733800"/>
                <a:ext cx="1219200" cy="5232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algn="l">
                  <a:lnSpc>
                    <a:spcPct val="95000"/>
                  </a:lnSpc>
                  <a:spcBef>
                    <a:spcPct val="20000"/>
                  </a:spcBef>
                  <a:buClr>
                    <a:schemeClr val="tx1"/>
                  </a:buClr>
                  <a:buSzPct val="100000"/>
                  <a:buChar char="•"/>
                  <a:defRPr sz="2800" b="1">
                    <a:solidFill>
                      <a:schemeClr val="tx1"/>
                    </a:solidFill>
                    <a:latin typeface="Helvetica" pitchFamily="1" charset="0"/>
                    <a:ea typeface="MS PGothic" pitchFamily="34" charset="-128"/>
                  </a:defRPr>
                </a:lvl1pPr>
                <a:lvl2pPr marL="742950" indent="-285750" algn="l">
                  <a:lnSpc>
                    <a:spcPct val="95000"/>
                  </a:lnSpc>
                  <a:spcBef>
                    <a:spcPct val="20000"/>
                  </a:spcBef>
                  <a:buClr>
                    <a:schemeClr val="tx1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Helvetica" pitchFamily="1" charset="0"/>
                    <a:ea typeface="MS PGothic" pitchFamily="34" charset="-128"/>
                  </a:defRPr>
                </a:lvl2pPr>
                <a:lvl3pPr marL="1143000" indent="-228600" algn="l">
                  <a:lnSpc>
                    <a:spcPct val="95000"/>
                  </a:lnSpc>
                  <a:spcBef>
                    <a:spcPct val="20000"/>
                  </a:spcBef>
                  <a:buClr>
                    <a:schemeClr val="tx1"/>
                  </a:buClr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Helvetica" pitchFamily="1" charset="0"/>
                    <a:ea typeface="MS PGothic" pitchFamily="34" charset="-128"/>
                  </a:defRPr>
                </a:lvl3pPr>
                <a:lvl4pPr marL="1600200" indent="-228600" algn="l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Helvetica" pitchFamily="1" charset="0"/>
                    <a:ea typeface="MS PGothic" pitchFamily="34" charset="-128"/>
                  </a:defRPr>
                </a:lvl4pPr>
                <a:lvl5pPr marL="2057400" indent="-228600" algn="l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Helvetica" pitchFamily="1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Helvetica" pitchFamily="1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Helvetica" pitchFamily="1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Helvetica" pitchFamily="1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Helvetica" pitchFamily="1" charset="0"/>
                    <a:ea typeface="MS PGothic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400" dirty="0" smtClean="0"/>
                  <a:t>HPC Bridges</a:t>
                </a:r>
                <a:endParaRPr lang="en-US" altLang="en-US" sz="1400" dirty="0"/>
              </a:p>
            </p:txBody>
          </p:sp>
          <p:cxnSp>
            <p:nvCxnSpPr>
              <p:cNvPr id="34" name="Straight Arrow Connector 79"/>
              <p:cNvCxnSpPr>
                <a:cxnSpLocks noChangeShapeType="1"/>
              </p:cNvCxnSpPr>
              <p:nvPr/>
            </p:nvCxnSpPr>
            <p:spPr bwMode="auto">
              <a:xfrm flipV="1">
                <a:off x="6019800" y="2060377"/>
                <a:ext cx="304800" cy="872483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 type="arrow" w="med" len="med"/>
                <a:tailEnd type="arrow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1796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5" name="Straight Arrow Connector 82"/>
              <p:cNvCxnSpPr>
                <a:cxnSpLocks noChangeShapeType="1"/>
              </p:cNvCxnSpPr>
              <p:nvPr/>
            </p:nvCxnSpPr>
            <p:spPr bwMode="auto">
              <a:xfrm>
                <a:off x="6019800" y="3276600"/>
                <a:ext cx="457200" cy="685800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 type="arrow" w="med" len="med"/>
                <a:tailEnd type="arrow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1796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6" name="Straight Arrow Connector 85"/>
              <p:cNvCxnSpPr>
                <a:cxnSpLocks noChangeShapeType="1"/>
                <a:stCxn id="18" idx="3"/>
              </p:cNvCxnSpPr>
              <p:nvPr/>
            </p:nvCxnSpPr>
            <p:spPr bwMode="auto">
              <a:xfrm>
                <a:off x="6019800" y="3124200"/>
                <a:ext cx="457200" cy="43190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 type="arrow" w="med" len="med"/>
                <a:tailEnd type="arrow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1796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pic>
            <p:nvPicPr>
              <p:cNvPr id="37" name="Picture 36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28800" y="3149083"/>
                <a:ext cx="1905000" cy="432317"/>
              </a:xfrm>
              <a:prstGeom prst="rect">
                <a:avLst/>
              </a:prstGeom>
            </p:spPr>
          </p:pic>
          <p:pic>
            <p:nvPicPr>
              <p:cNvPr id="38" name="Picture 37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28800" y="2623193"/>
                <a:ext cx="2057400" cy="424807"/>
              </a:xfrm>
              <a:prstGeom prst="rect">
                <a:avLst/>
              </a:prstGeom>
            </p:spPr>
          </p:pic>
        </p:grpSp>
        <p:sp>
          <p:nvSpPr>
            <p:cNvPr id="6" name="TextBox 15"/>
            <p:cNvSpPr txBox="1">
              <a:spLocks noChangeArrowheads="1"/>
            </p:cNvSpPr>
            <p:nvPr/>
          </p:nvSpPr>
          <p:spPr bwMode="auto">
            <a:xfrm>
              <a:off x="1828800" y="1832517"/>
              <a:ext cx="2743199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algn="l">
                <a:lnSpc>
                  <a:spcPct val="95000"/>
                </a:lnSpc>
                <a:spcBef>
                  <a:spcPct val="20000"/>
                </a:spcBef>
                <a:buClr>
                  <a:schemeClr val="tx1"/>
                </a:buClr>
                <a:buSzPct val="100000"/>
                <a:buChar char="•"/>
                <a:defRPr sz="2800" b="1">
                  <a:solidFill>
                    <a:schemeClr val="tx1"/>
                  </a:solidFill>
                  <a:latin typeface="Helvetica" pitchFamily="1" charset="0"/>
                  <a:ea typeface="MS PGothic" pitchFamily="34" charset="-128"/>
                </a:defRPr>
              </a:lvl1pPr>
              <a:lvl2pPr marL="742950" indent="-285750" algn="l">
                <a:lnSpc>
                  <a:spcPct val="95000"/>
                </a:lnSpc>
                <a:spcBef>
                  <a:spcPct val="20000"/>
                </a:spcBef>
                <a:buClr>
                  <a:schemeClr val="tx1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Helvetica" pitchFamily="1" charset="0"/>
                  <a:ea typeface="MS PGothic" pitchFamily="34" charset="-128"/>
                </a:defRPr>
              </a:lvl2pPr>
              <a:lvl3pPr marL="1143000" indent="-228600" algn="l">
                <a:lnSpc>
                  <a:spcPct val="95000"/>
                </a:lnSpc>
                <a:spcBef>
                  <a:spcPct val="20000"/>
                </a:spcBef>
                <a:buClr>
                  <a:schemeClr val="tx1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Helvetica" pitchFamily="1" charset="0"/>
                  <a:ea typeface="MS PGothic" pitchFamily="34" charset="-128"/>
                </a:defRPr>
              </a:lvl3pPr>
              <a:lvl4pPr marL="1600200" indent="-228600" algn="l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Helvetica" pitchFamily="1" charset="0"/>
                  <a:ea typeface="MS PGothic" pitchFamily="34" charset="-128"/>
                </a:defRPr>
              </a:lvl4pPr>
              <a:lvl5pPr marL="2057400" indent="-228600" algn="l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Helvetica" pitchFamily="1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Helvetica" pitchFamily="1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Helvetica" pitchFamily="1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Helvetica" pitchFamily="1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Helvetica" pitchFamily="1" charset="0"/>
                  <a:ea typeface="MS PGothic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 dirty="0" smtClean="0">
                  <a:solidFill>
                    <a:srgbClr val="FF0000"/>
                  </a:solidFill>
                </a:rPr>
                <a:t>NSG user interface</a:t>
              </a:r>
              <a:endParaRPr lang="en-US" altLang="en-US" sz="1400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82"/>
            <p:cNvCxnSpPr>
              <a:cxnSpLocks noChangeShapeType="1"/>
            </p:cNvCxnSpPr>
            <p:nvPr/>
          </p:nvCxnSpPr>
          <p:spPr bwMode="auto">
            <a:xfrm flipH="1" flipV="1">
              <a:off x="1371600" y="2438400"/>
              <a:ext cx="3124200" cy="1"/>
            </a:xfrm>
            <a:prstGeom prst="straightConnector1">
              <a:avLst/>
            </a:prstGeom>
            <a:noFill/>
            <a:ln w="28575">
              <a:solidFill>
                <a:srgbClr val="00B050"/>
              </a:solidFill>
              <a:round/>
              <a:headEnd type="arrow" w="med" len="med"/>
              <a:tailEnd type="arrow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1796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9" name="TextBox 15"/>
            <p:cNvSpPr txBox="1">
              <a:spLocks noChangeArrowheads="1"/>
            </p:cNvSpPr>
            <p:nvPr/>
          </p:nvSpPr>
          <p:spPr bwMode="auto">
            <a:xfrm>
              <a:off x="1524000" y="2130623"/>
              <a:ext cx="2743199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algn="l">
                <a:lnSpc>
                  <a:spcPct val="95000"/>
                </a:lnSpc>
                <a:spcBef>
                  <a:spcPct val="20000"/>
                </a:spcBef>
                <a:buClr>
                  <a:schemeClr val="tx1"/>
                </a:buClr>
                <a:buSzPct val="100000"/>
                <a:buChar char="•"/>
                <a:defRPr sz="2800" b="1">
                  <a:solidFill>
                    <a:schemeClr val="tx1"/>
                  </a:solidFill>
                  <a:latin typeface="Helvetica" pitchFamily="1" charset="0"/>
                  <a:ea typeface="MS PGothic" pitchFamily="34" charset="-128"/>
                </a:defRPr>
              </a:lvl1pPr>
              <a:lvl2pPr marL="742950" indent="-285750" algn="l">
                <a:lnSpc>
                  <a:spcPct val="95000"/>
                </a:lnSpc>
                <a:spcBef>
                  <a:spcPct val="20000"/>
                </a:spcBef>
                <a:buClr>
                  <a:schemeClr val="tx1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Helvetica" pitchFamily="1" charset="0"/>
                  <a:ea typeface="MS PGothic" pitchFamily="34" charset="-128"/>
                </a:defRPr>
              </a:lvl2pPr>
              <a:lvl3pPr marL="1143000" indent="-228600" algn="l">
                <a:lnSpc>
                  <a:spcPct val="95000"/>
                </a:lnSpc>
                <a:spcBef>
                  <a:spcPct val="20000"/>
                </a:spcBef>
                <a:buClr>
                  <a:schemeClr val="tx1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Helvetica" pitchFamily="1" charset="0"/>
                  <a:ea typeface="MS PGothic" pitchFamily="34" charset="-128"/>
                </a:defRPr>
              </a:lvl3pPr>
              <a:lvl4pPr marL="1600200" indent="-228600" algn="l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Helvetica" pitchFamily="1" charset="0"/>
                  <a:ea typeface="MS PGothic" pitchFamily="34" charset="-128"/>
                </a:defRPr>
              </a:lvl4pPr>
              <a:lvl5pPr marL="2057400" indent="-228600" algn="l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Helvetica" pitchFamily="1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Helvetica" pitchFamily="1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Helvetica" pitchFamily="1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Helvetica" pitchFamily="1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Helvetica" pitchFamily="1" charset="0"/>
                  <a:ea typeface="MS PGothic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 dirty="0" smtClean="0">
                  <a:solidFill>
                    <a:srgbClr val="00B050"/>
                  </a:solidFill>
                </a:rPr>
                <a:t>Programmatic access</a:t>
              </a:r>
              <a:endParaRPr lang="en-US" altLang="en-US" sz="1400" dirty="0">
                <a:solidFill>
                  <a:srgbClr val="00B050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752598" y="2508250"/>
              <a:ext cx="2362200" cy="2749551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 rot="16200000">
              <a:off x="2686734" y="3829734"/>
              <a:ext cx="236220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>
                  <a:solidFill>
                    <a:srgbClr val="008000"/>
                  </a:solidFill>
                  <a:latin typeface="Calibri" panose="020F0502020204030204" pitchFamily="34" charset="0"/>
                </a:rPr>
                <a:t> Neuroscience community projects</a:t>
              </a:r>
              <a:endParaRPr lang="en-US" sz="1800" dirty="0">
                <a:solidFill>
                  <a:srgbClr val="008000"/>
                </a:solidFill>
                <a:latin typeface="Calibri" panose="020F0502020204030204" pitchFamily="34" charset="0"/>
              </a:endParaRPr>
            </a:p>
          </p:txBody>
        </p:sp>
        <p:cxnSp>
          <p:nvCxnSpPr>
            <p:cNvPr id="12" name="Elbow Connector 11"/>
            <p:cNvCxnSpPr/>
            <p:nvPr/>
          </p:nvCxnSpPr>
          <p:spPr>
            <a:xfrm rot="16200000" flipH="1">
              <a:off x="3739633" y="3206234"/>
              <a:ext cx="1893332" cy="381000"/>
            </a:xfrm>
            <a:prstGeom prst="bentConnector2">
              <a:avLst/>
            </a:prstGeom>
            <a:ln w="28575">
              <a:solidFill>
                <a:srgbClr val="00B050"/>
              </a:solidFill>
              <a:tailEnd type="arrow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40" name="TextBox 39"/>
          <p:cNvSpPr txBox="1"/>
          <p:nvPr/>
        </p:nvSpPr>
        <p:spPr>
          <a:xfrm>
            <a:off x="2199212" y="4663470"/>
            <a:ext cx="1569404" cy="307777"/>
          </a:xfrm>
          <a:prstGeom prst="rect">
            <a:avLst/>
          </a:prstGeom>
          <a:blipFill>
            <a:blip r:embed="rId5"/>
            <a:tile tx="0" ty="0" sx="100000" sy="100000" flip="none" algn="tl"/>
          </a:blip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/>
              <a:t>HBP </a:t>
            </a:r>
            <a:r>
              <a:rPr lang="en-US" sz="1400" dirty="0" err="1" smtClean="0"/>
              <a:t>Collaboratory</a:t>
            </a:r>
            <a:endParaRPr lang="en-US" sz="1400" dirty="0"/>
          </a:p>
        </p:txBody>
      </p:sp>
      <p:sp>
        <p:nvSpPr>
          <p:cNvPr id="41" name="TextBox 40"/>
          <p:cNvSpPr txBox="1"/>
          <p:nvPr/>
        </p:nvSpPr>
        <p:spPr>
          <a:xfrm>
            <a:off x="2555722" y="5294529"/>
            <a:ext cx="891591" cy="307777"/>
          </a:xfrm>
          <a:prstGeom prst="rect">
            <a:avLst/>
          </a:prstGeom>
          <a:blipFill>
            <a:blip r:embed="rId5"/>
            <a:tile tx="0" ty="0" sx="100000" sy="100000" flip="none" algn="tl"/>
          </a:blip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/>
              <a:t>EEGLAB</a:t>
            </a:r>
            <a:endParaRPr lang="en-US" sz="1400" dirty="0"/>
          </a:p>
        </p:txBody>
      </p:sp>
      <p:cxnSp>
        <p:nvCxnSpPr>
          <p:cNvPr id="42" name="Straight Arrow Connector 82"/>
          <p:cNvCxnSpPr>
            <a:cxnSpLocks noChangeShapeType="1"/>
          </p:cNvCxnSpPr>
          <p:nvPr/>
        </p:nvCxnSpPr>
        <p:spPr bwMode="auto">
          <a:xfrm>
            <a:off x="6096000" y="4046220"/>
            <a:ext cx="762000" cy="1402197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 type="arrow" w="med" len="med"/>
            <a:tailEnd type="arrow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4" name="TextBox 73"/>
          <p:cNvSpPr txBox="1">
            <a:spLocks noChangeArrowheads="1"/>
          </p:cNvSpPr>
          <p:nvPr/>
        </p:nvSpPr>
        <p:spPr bwMode="auto">
          <a:xfrm>
            <a:off x="6896100" y="5181600"/>
            <a:ext cx="1638300" cy="95410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>
              <a:lnSpc>
                <a:spcPct val="95000"/>
              </a:lnSpc>
              <a:spcBef>
                <a:spcPct val="20000"/>
              </a:spcBef>
              <a:buClr>
                <a:schemeClr val="tx1"/>
              </a:buClr>
              <a:buSzPct val="100000"/>
              <a:buChar char="•"/>
              <a:defRPr sz="2800" b="1">
                <a:solidFill>
                  <a:schemeClr val="tx1"/>
                </a:solidFill>
                <a:latin typeface="Helvetica" pitchFamily="1" charset="0"/>
                <a:ea typeface="MS PGothic" pitchFamily="34" charset="-128"/>
              </a:defRPr>
            </a:lvl1pPr>
            <a:lvl2pPr marL="742950" indent="-285750" algn="l">
              <a:lnSpc>
                <a:spcPct val="95000"/>
              </a:lnSpc>
              <a:spcBef>
                <a:spcPct val="20000"/>
              </a:spcBef>
              <a:buClr>
                <a:schemeClr val="tx1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Helvetica" pitchFamily="1" charset="0"/>
                <a:ea typeface="MS PGothic" pitchFamily="34" charset="-128"/>
              </a:defRPr>
            </a:lvl2pPr>
            <a:lvl3pPr marL="1143000" indent="-228600" algn="l">
              <a:lnSpc>
                <a:spcPct val="95000"/>
              </a:lnSpc>
              <a:spcBef>
                <a:spcPct val="20000"/>
              </a:spcBef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Helvetica" pitchFamily="1" charset="0"/>
                <a:ea typeface="MS PGothic" pitchFamily="34" charset="-128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Helvetica" pitchFamily="1" charset="0"/>
                <a:ea typeface="MS PGothic" pitchFamily="34" charset="-128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Helvetica" pitchFamily="1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1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1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1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1" charset="0"/>
                <a:ea typeface="MS PGothic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b="0" dirty="0" smtClean="0">
                <a:solidFill>
                  <a:srgbClr val="CC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Neuromorphic Computing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b="0" dirty="0" smtClean="0">
                <a:solidFill>
                  <a:srgbClr val="CC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at UCSD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b="0" dirty="0">
                <a:solidFill>
                  <a:srgbClr val="CC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</a:t>
            </a:r>
            <a:r>
              <a:rPr lang="en-US" altLang="en-US" sz="1400" b="0" dirty="0" smtClean="0">
                <a:solidFill>
                  <a:srgbClr val="CC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oming </a:t>
            </a:r>
            <a:endParaRPr lang="en-US" altLang="en-US" sz="1400" b="0" dirty="0">
              <a:solidFill>
                <a:srgbClr val="CC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43" name="Straight Arrow Connector 79"/>
          <p:cNvCxnSpPr>
            <a:cxnSpLocks noChangeShapeType="1"/>
            <a:stCxn id="19" idx="3"/>
          </p:cNvCxnSpPr>
          <p:nvPr/>
        </p:nvCxnSpPr>
        <p:spPr bwMode="auto">
          <a:xfrm flipV="1">
            <a:off x="6248400" y="3276600"/>
            <a:ext cx="685800" cy="458689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 type="arrow" w="med" len="med"/>
            <a:tailEnd type="arrow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5" name="TextBox 73"/>
          <p:cNvSpPr txBox="1">
            <a:spLocks noChangeArrowheads="1"/>
          </p:cNvSpPr>
          <p:nvPr/>
        </p:nvSpPr>
        <p:spPr bwMode="auto">
          <a:xfrm>
            <a:off x="6934200" y="2895600"/>
            <a:ext cx="1219200" cy="52322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>
              <a:lnSpc>
                <a:spcPct val="95000"/>
              </a:lnSpc>
              <a:spcBef>
                <a:spcPct val="20000"/>
              </a:spcBef>
              <a:buClr>
                <a:schemeClr val="tx1"/>
              </a:buClr>
              <a:buSzPct val="100000"/>
              <a:buChar char="•"/>
              <a:defRPr sz="2800" b="1">
                <a:solidFill>
                  <a:schemeClr val="tx1"/>
                </a:solidFill>
                <a:latin typeface="Helvetica" pitchFamily="1" charset="0"/>
                <a:ea typeface="MS PGothic" pitchFamily="34" charset="-128"/>
              </a:defRPr>
            </a:lvl1pPr>
            <a:lvl2pPr marL="742950" indent="-285750" algn="l">
              <a:lnSpc>
                <a:spcPct val="95000"/>
              </a:lnSpc>
              <a:spcBef>
                <a:spcPct val="20000"/>
              </a:spcBef>
              <a:buClr>
                <a:schemeClr val="tx1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Helvetica" pitchFamily="1" charset="0"/>
                <a:ea typeface="MS PGothic" pitchFamily="34" charset="-128"/>
              </a:defRPr>
            </a:lvl2pPr>
            <a:lvl3pPr marL="1143000" indent="-228600" algn="l">
              <a:lnSpc>
                <a:spcPct val="95000"/>
              </a:lnSpc>
              <a:spcBef>
                <a:spcPct val="20000"/>
              </a:spcBef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Helvetica" pitchFamily="1" charset="0"/>
                <a:ea typeface="MS PGothic" pitchFamily="34" charset="-128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Helvetica" pitchFamily="1" charset="0"/>
                <a:ea typeface="MS PGothic" pitchFamily="34" charset="-128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Helvetica" pitchFamily="1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1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1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1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1" charset="0"/>
                <a:ea typeface="MS PGothic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dirty="0" smtClean="0"/>
              <a:t>HPC Stampede2</a:t>
            </a:r>
            <a:endParaRPr lang="en-US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08610096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52400" y="228600"/>
            <a:ext cx="8839200" cy="685800"/>
          </a:xfrm>
        </p:spPr>
        <p:txBody>
          <a:bodyPr/>
          <a:lstStyle/>
          <a:p>
            <a:r>
              <a:rPr lang="en-US" sz="3200" dirty="0" smtClean="0"/>
              <a:t>NSG Programmatic Access - NSG-R</a:t>
            </a:r>
            <a:endParaRPr lang="en-US" sz="2400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726141" y="1219200"/>
            <a:ext cx="7691719" cy="4571999"/>
          </a:xfrm>
        </p:spPr>
        <p:txBody>
          <a:bodyPr>
            <a:normAutofit/>
          </a:bodyPr>
          <a:lstStyle/>
          <a:p>
            <a:r>
              <a:rPr lang="en-US" dirty="0" smtClean="0"/>
              <a:t>NSG-R Direct account users – individual users or integrated into a downloadable software</a:t>
            </a:r>
          </a:p>
          <a:p>
            <a:r>
              <a:rPr lang="en-US" dirty="0" smtClean="0"/>
              <a:t>NSG-R Umbrella accounts </a:t>
            </a:r>
            <a:r>
              <a:rPr lang="mr-IN" dirty="0" smtClean="0"/>
              <a:t>–</a:t>
            </a:r>
            <a:r>
              <a:rPr lang="en-US" dirty="0" smtClean="0"/>
              <a:t>  Neuroscience community projects</a:t>
            </a:r>
          </a:p>
          <a:p>
            <a:pPr lvl="1"/>
            <a:r>
              <a:rPr lang="en-US" dirty="0" smtClean="0"/>
              <a:t>No individual NSG user accounts needed for community project users</a:t>
            </a:r>
          </a:p>
          <a:p>
            <a:pPr lvl="1"/>
            <a:r>
              <a:rPr lang="en-US" dirty="0" smtClean="0"/>
              <a:t>E.g. Open Source Brain, </a:t>
            </a:r>
          </a:p>
          <a:p>
            <a:pPr lvl="1"/>
            <a:r>
              <a:rPr lang="en-US" dirty="0" smtClean="0"/>
              <a:t>BluePyOpt from EU HBP Collaboratory</a:t>
            </a:r>
          </a:p>
          <a:p>
            <a:pPr lvl="1"/>
            <a:r>
              <a:rPr lang="en-US" dirty="0" smtClean="0"/>
              <a:t>Others joining 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24607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76047"/>
            <a:ext cx="6248400" cy="581045"/>
          </a:xfrm>
        </p:spPr>
        <p:txBody>
          <a:bodyPr/>
          <a:lstStyle/>
          <a:p>
            <a:r>
              <a:rPr lang="en-US" sz="2800" dirty="0" smtClean="0"/>
              <a:t>NSG software stack </a:t>
            </a:r>
            <a:br>
              <a:rPr lang="en-US" sz="2800" dirty="0" smtClean="0"/>
            </a:br>
            <a:r>
              <a:rPr lang="en-US" sz="2000" dirty="0" smtClean="0"/>
              <a:t>(new tools added regularly based on user needs)</a:t>
            </a:r>
            <a:endParaRPr lang="en-US" sz="2000" dirty="0"/>
          </a:p>
        </p:txBody>
      </p:sp>
      <p:sp>
        <p:nvSpPr>
          <p:cNvPr id="4" name="Rectangle 3"/>
          <p:cNvSpPr/>
          <p:nvPr/>
        </p:nvSpPr>
        <p:spPr>
          <a:xfrm>
            <a:off x="1447800" y="2895600"/>
            <a:ext cx="1524000" cy="5334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PGENESIS</a:t>
            </a:r>
            <a:endParaRPr lang="en-US" sz="2000" dirty="0"/>
          </a:p>
        </p:txBody>
      </p:sp>
      <p:sp>
        <p:nvSpPr>
          <p:cNvPr id="6" name="Rectangle 5"/>
          <p:cNvSpPr/>
          <p:nvPr/>
        </p:nvSpPr>
        <p:spPr>
          <a:xfrm>
            <a:off x="1447800" y="3657600"/>
            <a:ext cx="1524000" cy="5334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Brian</a:t>
            </a:r>
            <a:endParaRPr lang="en-US" sz="2000" dirty="0"/>
          </a:p>
        </p:txBody>
      </p:sp>
      <p:sp>
        <p:nvSpPr>
          <p:cNvPr id="7" name="Rectangle 6"/>
          <p:cNvSpPr/>
          <p:nvPr/>
        </p:nvSpPr>
        <p:spPr>
          <a:xfrm>
            <a:off x="1447800" y="4343400"/>
            <a:ext cx="1524000" cy="5334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 smtClean="0"/>
              <a:t>PyNN</a:t>
            </a:r>
            <a:endParaRPr lang="en-US" sz="2000" dirty="0"/>
          </a:p>
        </p:txBody>
      </p:sp>
      <p:sp>
        <p:nvSpPr>
          <p:cNvPr id="8" name="Rectangle 7"/>
          <p:cNvSpPr/>
          <p:nvPr/>
        </p:nvSpPr>
        <p:spPr>
          <a:xfrm>
            <a:off x="1447800" y="5105400"/>
            <a:ext cx="1524000" cy="5334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NEST</a:t>
            </a:r>
            <a:endParaRPr lang="en-US" sz="2000" dirty="0"/>
          </a:p>
        </p:txBody>
      </p:sp>
      <p:sp>
        <p:nvSpPr>
          <p:cNvPr id="24" name="TextBox 23"/>
          <p:cNvSpPr txBox="1"/>
          <p:nvPr/>
        </p:nvSpPr>
        <p:spPr>
          <a:xfrm rot="16200000">
            <a:off x="-413266" y="3472934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0070C0"/>
                </a:solidFill>
              </a:rPr>
              <a:t>N</a:t>
            </a:r>
            <a:r>
              <a:rPr lang="en-US" sz="1800" b="1" dirty="0" smtClean="0">
                <a:solidFill>
                  <a:srgbClr val="0070C0"/>
                </a:solidFill>
              </a:rPr>
              <a:t>euroscience software</a:t>
            </a:r>
            <a:endParaRPr lang="en-US" sz="1800" b="1" dirty="0">
              <a:solidFill>
                <a:srgbClr val="0070C0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070610" y="5786735"/>
            <a:ext cx="12192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smtClean="0">
                <a:solidFill>
                  <a:srgbClr val="0070C0"/>
                </a:solidFill>
              </a:rPr>
              <a:t>2012</a:t>
            </a:r>
            <a:endParaRPr lang="en-US" sz="1500" b="1" dirty="0">
              <a:solidFill>
                <a:srgbClr val="0070C0"/>
              </a:solidFill>
            </a:endParaRPr>
          </a:p>
        </p:txBody>
      </p:sp>
      <p:cxnSp>
        <p:nvCxnSpPr>
          <p:cNvPr id="32" name="Straight Arrow Connector 31"/>
          <p:cNvCxnSpPr/>
          <p:nvPr/>
        </p:nvCxnSpPr>
        <p:spPr>
          <a:xfrm>
            <a:off x="1524000" y="5794355"/>
            <a:ext cx="6934200" cy="0"/>
          </a:xfrm>
          <a:prstGeom prst="straightConnector1">
            <a:avLst/>
          </a:prstGeom>
          <a:ln w="28575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7086600" y="5791200"/>
            <a:ext cx="12192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smtClean="0">
                <a:solidFill>
                  <a:srgbClr val="0070C0"/>
                </a:solidFill>
              </a:rPr>
              <a:t>Current</a:t>
            </a:r>
            <a:endParaRPr lang="en-US" sz="1500" b="1" dirty="0">
              <a:solidFill>
                <a:srgbClr val="0070C0"/>
              </a:solidFill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6934200" y="609600"/>
            <a:ext cx="1524000" cy="5105400"/>
            <a:chOff x="6934200" y="533400"/>
            <a:chExt cx="1524000" cy="5105400"/>
          </a:xfrm>
        </p:grpSpPr>
        <p:sp>
          <p:nvSpPr>
            <p:cNvPr id="13" name="Rectangle 12"/>
            <p:cNvSpPr/>
            <p:nvPr/>
          </p:nvSpPr>
          <p:spPr>
            <a:xfrm>
              <a:off x="6934200" y="1905000"/>
              <a:ext cx="1524000" cy="770467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smtClean="0"/>
                <a:t>TVB - </a:t>
              </a:r>
            </a:p>
            <a:p>
              <a:pPr algn="ctr"/>
              <a:r>
                <a:rPr lang="en-US" sz="1400" dirty="0" smtClean="0"/>
                <a:t>Empirical pipeline</a:t>
              </a:r>
              <a:endParaRPr lang="en-US" sz="1400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6934200" y="533400"/>
              <a:ext cx="1524000" cy="5334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smtClean="0"/>
                <a:t>Trees</a:t>
              </a:r>
              <a:endParaRPr lang="en-US" sz="200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6934200" y="2895600"/>
              <a:ext cx="1524000" cy="5334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err="1" smtClean="0"/>
                <a:t>NetPyNE</a:t>
              </a:r>
              <a:endParaRPr lang="en-US" sz="200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6934200" y="3657600"/>
              <a:ext cx="1524000" cy="5334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smtClean="0"/>
                <a:t>HNN</a:t>
              </a:r>
              <a:endParaRPr lang="en-US" sz="2000" dirty="0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6934200" y="4419600"/>
              <a:ext cx="1524000" cy="5334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smtClean="0"/>
                <a:t>EEGLAB</a:t>
              </a:r>
              <a:endParaRPr lang="en-US" sz="2000" dirty="0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6934200" y="5105400"/>
              <a:ext cx="1524000" cy="5334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err="1" smtClean="0"/>
                <a:t>DynaSim</a:t>
              </a:r>
              <a:endParaRPr lang="en-US" sz="2000" dirty="0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6934200" y="1219200"/>
              <a:ext cx="1524000" cy="5334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smtClean="0"/>
                <a:t>CARLsim4</a:t>
              </a:r>
              <a:endParaRPr lang="en-US" sz="2000" dirty="0"/>
            </a:p>
          </p:txBody>
        </p:sp>
      </p:grpSp>
      <p:sp>
        <p:nvSpPr>
          <p:cNvPr id="34" name="Rectangle 33"/>
          <p:cNvSpPr/>
          <p:nvPr/>
        </p:nvSpPr>
        <p:spPr>
          <a:xfrm>
            <a:off x="1447800" y="2057400"/>
            <a:ext cx="1524000" cy="5334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NEURON</a:t>
            </a:r>
            <a:endParaRPr lang="en-US" sz="2000" dirty="0"/>
          </a:p>
        </p:txBody>
      </p:sp>
      <p:grpSp>
        <p:nvGrpSpPr>
          <p:cNvPr id="26" name="Group 25"/>
          <p:cNvGrpSpPr/>
          <p:nvPr/>
        </p:nvGrpSpPr>
        <p:grpSpPr>
          <a:xfrm>
            <a:off x="4114800" y="838200"/>
            <a:ext cx="1524000" cy="4876800"/>
            <a:chOff x="4114800" y="838200"/>
            <a:chExt cx="1524000" cy="4876800"/>
          </a:xfrm>
        </p:grpSpPr>
        <p:sp>
          <p:nvSpPr>
            <p:cNvPr id="9" name="Rectangle 8"/>
            <p:cNvSpPr/>
            <p:nvPr/>
          </p:nvSpPr>
          <p:spPr>
            <a:xfrm>
              <a:off x="4114800" y="2057400"/>
              <a:ext cx="1524000" cy="5334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err="1" smtClean="0"/>
                <a:t>TensorFlow</a:t>
              </a:r>
              <a:endParaRPr lang="en-US" sz="2000" dirty="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4114800" y="1447800"/>
              <a:ext cx="1524000" cy="5334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smtClean="0"/>
                <a:t>MATLAB</a:t>
              </a:r>
              <a:endParaRPr lang="en-US" sz="2000" dirty="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114800" y="2667000"/>
              <a:ext cx="1524000" cy="5334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smtClean="0"/>
                <a:t>Python</a:t>
              </a:r>
              <a:endParaRPr lang="en-US" sz="2000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114800" y="5181600"/>
              <a:ext cx="1524000" cy="5334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smtClean="0"/>
                <a:t>R</a:t>
              </a:r>
              <a:endParaRPr lang="en-US" sz="200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4114800" y="3886200"/>
              <a:ext cx="1524000" cy="5334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smtClean="0"/>
                <a:t>Octave</a:t>
              </a:r>
              <a:endParaRPr lang="en-US" sz="2000" dirty="0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4114800" y="838200"/>
              <a:ext cx="1524000" cy="5334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err="1" smtClean="0"/>
                <a:t>BluePyOpt</a:t>
              </a:r>
              <a:endParaRPr lang="en-US" sz="2000" dirty="0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4114800" y="3276600"/>
              <a:ext cx="1524000" cy="5334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err="1" smtClean="0"/>
                <a:t>Freesurfer</a:t>
              </a:r>
              <a:endParaRPr lang="en-US" sz="2000" dirty="0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4114800" y="4495800"/>
              <a:ext cx="1524000" cy="5334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smtClean="0"/>
                <a:t>MOOSE</a:t>
              </a:r>
              <a:endParaRPr 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98515288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0"/>
            <a:ext cx="6629400" cy="515661"/>
          </a:xfrm>
        </p:spPr>
        <p:txBody>
          <a:bodyPr>
            <a:noAutofit/>
          </a:bodyPr>
          <a:lstStyle/>
          <a:p>
            <a:pPr algn="ctr"/>
            <a:r>
              <a:rPr lang="en-US" sz="2400" dirty="0" smtClean="0"/>
              <a:t>NSG </a:t>
            </a:r>
            <a:r>
              <a:rPr lang="en-US" sz="2400" dirty="0"/>
              <a:t>– since 2013</a:t>
            </a:r>
          </a:p>
        </p:txBody>
      </p:sp>
      <p:pic>
        <p:nvPicPr>
          <p:cNvPr id="7" name="Picture 6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457200"/>
            <a:ext cx="4724400" cy="3200400"/>
          </a:xfrm>
          <a:prstGeom prst="rect">
            <a:avLst/>
          </a:prstGeom>
        </p:spPr>
      </p:pic>
      <p:pic>
        <p:nvPicPr>
          <p:cNvPr id="8" name="Picture 7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200400"/>
            <a:ext cx="4480243" cy="2949575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447800" y="457200"/>
            <a:ext cx="685800" cy="32253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945221" y="3425032"/>
            <a:ext cx="541180" cy="30876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035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52401"/>
            <a:ext cx="8991600" cy="609600"/>
          </a:xfrm>
        </p:spPr>
        <p:txBody>
          <a:bodyPr/>
          <a:lstStyle/>
          <a:p>
            <a:r>
              <a:rPr lang="en-US" sz="2800" dirty="0" smtClean="0"/>
              <a:t>Large scale computational neuroscience simulations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63516410"/>
              </p:ext>
            </p:extLst>
          </p:nvPr>
        </p:nvGraphicFramePr>
        <p:xfrm>
          <a:off x="914400" y="1143000"/>
          <a:ext cx="6858000" cy="4905940"/>
        </p:xfrm>
        <a:graphic>
          <a:graphicData uri="http://schemas.openxmlformats.org/drawingml/2006/table">
            <a:tbl>
              <a:tblPr firstRow="1" firstCol="1" bandRow="1"/>
              <a:tblGrid>
                <a:gridCol w="3429000">
                  <a:extLst>
                    <a:ext uri="{9D8B030D-6E8A-4147-A177-3AD203B41FA5}">
                      <a16:colId xmlns:a16="http://schemas.microsoft.com/office/drawing/2014/main" val="1182089597"/>
                    </a:ext>
                  </a:extLst>
                </a:gridCol>
                <a:gridCol w="3429000">
                  <a:extLst>
                    <a:ext uri="{9D8B030D-6E8A-4147-A177-3AD203B41FA5}">
                      <a16:colId xmlns:a16="http://schemas.microsoft.com/office/drawing/2014/main" val="3443440079"/>
                    </a:ext>
                  </a:extLst>
                </a:gridCol>
              </a:tblGrid>
              <a:tr h="380999">
                <a:tc>
                  <a:txBody>
                    <a:bodyPr/>
                    <a:lstStyle/>
                    <a:p>
                      <a:pPr marL="0" marR="0" indent="0" algn="ctr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Research group, year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Neuronal simulation on HPC resource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4203977"/>
                  </a:ext>
                </a:extLst>
              </a:tr>
              <a:tr h="532346">
                <a:tc>
                  <a:txBody>
                    <a:bodyPr/>
                    <a:lstStyle/>
                    <a:p>
                      <a:pPr marL="0" marR="0" indent="0" algn="just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European Human Brain Project, 2013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6 PF machine, 450 TB memory system can simulate 100 million cells  ~ Mouse brain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4959029"/>
                  </a:ext>
                </a:extLst>
              </a:tr>
              <a:tr h="798519">
                <a:tc>
                  <a:txBody>
                    <a:bodyPr/>
                    <a:lstStyle/>
                    <a:p>
                      <a:pPr marL="0" marR="0" indent="0" algn="just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Michael Hines (Yale U.) et al, 2011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32 million cells and up to 32 billion connections using 128,000 BlueGene/P cores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26329143"/>
                  </a:ext>
                </a:extLst>
              </a:tr>
              <a:tr h="1330865">
                <a:tc>
                  <a:txBody>
                    <a:bodyPr/>
                    <a:lstStyle/>
                    <a:p>
                      <a:pPr marL="0" marR="0" indent="0" algn="just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Ananthanarayanan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 et. Al., 2009; IBM group</a:t>
                      </a:r>
                    </a:p>
                    <a:p>
                      <a:pPr marL="0" marR="0" indent="0" algn="just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1.6 billion neurons and 8.87 trillion synapses experimentally-measured gray matter </a:t>
                      </a:r>
                      <a:r>
                        <a:rPr lang="en-US" sz="1600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thalamocortical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 connectivity using 147,456 CPUs, 144 TB of memory  </a:t>
                      </a:r>
                      <a:r>
                        <a:rPr lang="en-US" sz="1600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BlueGene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/P 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1216786"/>
                  </a:ext>
                </a:extLst>
              </a:tr>
              <a:tr h="1330865">
                <a:tc>
                  <a:txBody>
                    <a:bodyPr/>
                    <a:lstStyle/>
                    <a:p>
                      <a:pPr marL="0" marR="0" indent="0" algn="just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Diesmann and group  2014-2015; Institute for Advanced Simulations &amp; JARA Brain Institute, Research Center Jülich; Department of Physics, RWTH Aachen University, Germany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1.86 billion neurons with 11 trillion synapses on the K computer (~10 petaflop peak machine, Japan) using 82,944 processors, 1 PB of memory 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4350175"/>
                  </a:ext>
                </a:extLst>
              </a:tr>
              <a:tr h="532346">
                <a:tc>
                  <a:txBody>
                    <a:bodyPr/>
                    <a:lstStyle/>
                    <a:p>
                      <a:pPr marL="0" marR="0" indent="0" algn="just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i="1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Exascale</a:t>
                      </a:r>
                      <a:r>
                        <a:rPr lang="en-US" sz="1600" i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 for neuroscientists? 2022 </a:t>
                      </a:r>
                      <a:r>
                        <a:rPr lang="en-US" sz="1600" b="1" i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– </a:t>
                      </a:r>
                      <a:r>
                        <a:rPr lang="en-US" sz="1600" i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2024?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i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About 100 billion neurons and about 100 trillion  synapses </a:t>
                      </a:r>
                      <a:r>
                        <a:rPr lang="en-US" sz="1600" b="1" i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– </a:t>
                      </a:r>
                      <a:r>
                        <a:rPr lang="en-US" sz="1600" i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 </a:t>
                      </a:r>
                      <a:r>
                        <a:rPr lang="en-US" sz="1600" i="1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Exascale</a:t>
                      </a:r>
                      <a:r>
                        <a:rPr lang="en-US" sz="1600" i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 computing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006365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5828788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3440" y="533400"/>
            <a:ext cx="6629400" cy="43980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NEURON’s Domain of Utility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0300" y="1752600"/>
            <a:ext cx="7515640" cy="3713922"/>
          </a:xfrm>
        </p:spPr>
        <p:txBody>
          <a:bodyPr>
            <a:normAutofit/>
          </a:bodyPr>
          <a:lstStyle/>
          <a:p>
            <a:pPr>
              <a:spcAft>
                <a:spcPts val="900"/>
              </a:spcAft>
            </a:pPr>
            <a:r>
              <a:rPr lang="en-US" sz="1800" dirty="0"/>
              <a:t>The operation of biological </a:t>
            </a:r>
            <a:r>
              <a:rPr lang="en-US" sz="1800" dirty="0" smtClean="0"/>
              <a:t>neural systems </a:t>
            </a:r>
            <a:r>
              <a:rPr lang="en-US" sz="1800" dirty="0"/>
              <a:t>involves the </a:t>
            </a:r>
            <a:r>
              <a:rPr lang="en-US" sz="1800" dirty="0" smtClean="0"/>
              <a:t>propagation and </a:t>
            </a:r>
            <a:r>
              <a:rPr lang="en-US" sz="1800" dirty="0"/>
              <a:t>interaction of electrical and</a:t>
            </a:r>
            <a:br>
              <a:rPr lang="en-US" sz="1800" dirty="0"/>
            </a:br>
            <a:r>
              <a:rPr lang="en-US" sz="1800" dirty="0"/>
              <a:t>chemical signals that are </a:t>
            </a:r>
            <a:r>
              <a:rPr lang="en-US" sz="1800" dirty="0" smtClean="0"/>
              <a:t>distributed in </a:t>
            </a:r>
            <a:r>
              <a:rPr lang="en-US" sz="1800" dirty="0"/>
              <a:t>space and time</a:t>
            </a:r>
          </a:p>
          <a:p>
            <a:pPr>
              <a:spcAft>
                <a:spcPts val="900"/>
              </a:spcAft>
            </a:pPr>
            <a:r>
              <a:rPr lang="en-US" sz="1800" dirty="0"/>
              <a:t>NEURON is designed to be useful as a tool for understanding how nervous system function emerges from the properties of biological neurons and networks</a:t>
            </a:r>
          </a:p>
          <a:p>
            <a:r>
              <a:rPr lang="en-US" sz="1800" dirty="0"/>
              <a:t>It is particularly well-suited for models of neurons and neural circuits that are </a:t>
            </a:r>
          </a:p>
          <a:p>
            <a:pPr lvl="1"/>
            <a:r>
              <a:rPr lang="en-US" sz="1700" dirty="0" smtClean="0"/>
              <a:t>Closely linked to experimental observations and involve</a:t>
            </a:r>
          </a:p>
          <a:p>
            <a:pPr lvl="2"/>
            <a:r>
              <a:rPr lang="en-US" sz="1600" dirty="0" smtClean="0"/>
              <a:t>Complex anatomical and biophysical properties</a:t>
            </a:r>
          </a:p>
          <a:p>
            <a:pPr lvl="2"/>
            <a:r>
              <a:rPr lang="en-US" sz="1600" dirty="0" smtClean="0"/>
              <a:t>Electrical and/or chemical signaling</a:t>
            </a:r>
            <a:endParaRPr lang="en-US" sz="1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2800" y="779845"/>
            <a:ext cx="1841684" cy="1381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58055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6901" y="356019"/>
            <a:ext cx="7848600" cy="781050"/>
          </a:xfrm>
        </p:spPr>
        <p:txBody>
          <a:bodyPr/>
          <a:lstStyle/>
          <a:p>
            <a:r>
              <a:rPr lang="en-US" sz="3200" dirty="0" smtClean="0"/>
              <a:t>The NEURON Simulation Environment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418446"/>
            <a:ext cx="8229600" cy="3562350"/>
          </a:xfrm>
        </p:spPr>
        <p:txBody>
          <a:bodyPr/>
          <a:lstStyle/>
          <a:p>
            <a:r>
              <a:rPr lang="en-US" dirty="0" smtClean="0"/>
              <a:t>Funded by NIH/NINDS </a:t>
            </a:r>
            <a:r>
              <a:rPr lang="en-US" dirty="0" smtClean="0">
                <a:hlinkClick r:id="rId2"/>
              </a:rPr>
              <a:t>www.neuron.yale.edu</a:t>
            </a:r>
            <a:endParaRPr lang="en-US" dirty="0" smtClean="0"/>
          </a:p>
          <a:p>
            <a:r>
              <a:rPr lang="en-US" dirty="0" smtClean="0"/>
              <a:t>Used by experimentalists and theoreticians around the world</a:t>
            </a:r>
          </a:p>
          <a:p>
            <a:r>
              <a:rPr lang="en-US" dirty="0" smtClean="0"/>
              <a:t>Estimated over 250 new users/year</a:t>
            </a:r>
          </a:p>
          <a:p>
            <a:r>
              <a:rPr lang="en-US" dirty="0" smtClean="0"/>
              <a:t>As of June 2015</a:t>
            </a:r>
          </a:p>
          <a:p>
            <a:pPr lvl="1"/>
            <a:r>
              <a:rPr lang="en-US" dirty="0" smtClean="0"/>
              <a:t>More than 1600 publications</a:t>
            </a:r>
          </a:p>
          <a:p>
            <a:pPr lvl="1"/>
            <a:r>
              <a:rPr lang="en-US" dirty="0" smtClean="0"/>
              <a:t>More than 1700 subscribers to forum/mailing list</a:t>
            </a:r>
          </a:p>
          <a:p>
            <a:pPr lvl="1"/>
            <a:r>
              <a:rPr lang="en-US" dirty="0" smtClean="0"/>
              <a:t>~130 new journal articles per year use NEURON</a:t>
            </a:r>
          </a:p>
          <a:p>
            <a:pPr lvl="1"/>
            <a:r>
              <a:rPr lang="en-US" dirty="0" smtClean="0"/>
              <a:t>Source code for &gt; 440 published models at </a:t>
            </a:r>
            <a:r>
              <a:rPr lang="en-US" dirty="0" err="1" smtClean="0"/>
              <a:t>ModelDB</a:t>
            </a:r>
            <a:r>
              <a:rPr lang="en-US" dirty="0" smtClean="0"/>
              <a:t> </a:t>
            </a:r>
            <a:r>
              <a:rPr lang="en-US" dirty="0" smtClean="0">
                <a:hlinkClick r:id="rId3"/>
              </a:rPr>
              <a:t>http://modeldb.yale.edu/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6600" y="1981200"/>
            <a:ext cx="1218421" cy="1218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76499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NPACI/SDSC (logo) template">
  <a:themeElements>
    <a:clrScheme name="">
      <a:dk1>
        <a:srgbClr val="000000"/>
      </a:dk1>
      <a:lt1>
        <a:srgbClr val="FFFFFF"/>
      </a:lt1>
      <a:dk2>
        <a:srgbClr val="081D58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NPACI/SDSC (logo) template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1796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1600" b="0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Helvetica" panose="020B060402020202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1796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1600" b="0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Helvetica" panose="020B0604020202020204" pitchFamily="34" charset="0"/>
          </a:defRPr>
        </a:defPPr>
      </a:lstStyle>
    </a:lnDef>
  </a:objectDefaults>
  <a:extraClrSchemeLst>
    <a:extraClrScheme>
      <a:clrScheme name="NPACI/SDSC (logo) templat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PACI/SDSC (logo) templat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PACI/SDSC (logo) templat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PACI/SDSC (logo) templat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PACI/SDSC (logo) templat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PACI/SDSC (logo) templat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PACI/SDSC (logo) templat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SDSC_UC_simple.pptx" id="{78F896B9-C394-4725-8C80-FCE48838EF03}" vid="{A4D83D45-8E2E-4260-BCA0-F0427032E3EC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6527</TotalTime>
  <Pages>1</Pages>
  <Words>1494</Words>
  <Application>Microsoft Office PowerPoint</Application>
  <PresentationFormat>On-screen Show (4:3)</PresentationFormat>
  <Paragraphs>257</Paragraphs>
  <Slides>26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5" baseType="lpstr">
      <vt:lpstr>MS PGothic</vt:lpstr>
      <vt:lpstr>MS PGothic</vt:lpstr>
      <vt:lpstr>Arial</vt:lpstr>
      <vt:lpstr>Book Antiqua</vt:lpstr>
      <vt:lpstr>Calibri</vt:lpstr>
      <vt:lpstr>Helvetica</vt:lpstr>
      <vt:lpstr>Times</vt:lpstr>
      <vt:lpstr>Times New Roman</vt:lpstr>
      <vt:lpstr>NPACI/SDSC (logo) template</vt:lpstr>
      <vt:lpstr>PowerPoint Presentation</vt:lpstr>
      <vt:lpstr>The Neuroscience Gateway (NSG)</vt:lpstr>
      <vt:lpstr>NSG - Portal and Programmatic Access </vt:lpstr>
      <vt:lpstr>NSG Programmatic Access - NSG-R</vt:lpstr>
      <vt:lpstr>NSG software stack  (new tools added regularly based on user needs)</vt:lpstr>
      <vt:lpstr>NSG – since 2013</vt:lpstr>
      <vt:lpstr>Large scale computational neuroscience simulations</vt:lpstr>
      <vt:lpstr>NEURON’s Domain of Utility</vt:lpstr>
      <vt:lpstr>The NEURON Simulation Environment</vt:lpstr>
      <vt:lpstr>Broader Impact</vt:lpstr>
      <vt:lpstr>PowerPoint Presentation</vt:lpstr>
      <vt:lpstr>Parallel simulation with NEURON</vt:lpstr>
      <vt:lpstr>Porting to Xeon processors and MIC</vt:lpstr>
      <vt:lpstr>Jones model timing MPI runs  (Comet and Stampede) </vt:lpstr>
      <vt:lpstr>Jones model timing on Stampede  (CPU and MIC cores) – MPI run</vt:lpstr>
      <vt:lpstr>Benchmark on Juelich SCC :  Host only Vs. MIC only</vt:lpstr>
      <vt:lpstr>Analysis on MIC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</vt:lpstr>
    </vt:vector>
  </TitlesOfParts>
  <Company>SC-MCP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Add Title</dc:title>
  <dc:subject/>
  <dc:creator>Tolo, Benjamin</dc:creator>
  <cp:keywords/>
  <dc:description>The 2 blue colors should print out the same, even if they look different on screen.</dc:description>
  <cp:lastModifiedBy>Majumdar, Amitava</cp:lastModifiedBy>
  <cp:revision>203</cp:revision>
  <cp:lastPrinted>2017-07-22T13:32:33Z</cp:lastPrinted>
  <dcterms:created xsi:type="dcterms:W3CDTF">2015-04-02T20:03:04Z</dcterms:created>
  <dcterms:modified xsi:type="dcterms:W3CDTF">2018-12-12T21:06:14Z</dcterms:modified>
</cp:coreProperties>
</file>